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60" r:id="rId5"/>
    <p:sldId id="261" r:id="rId6"/>
    <p:sldId id="263" r:id="rId7"/>
    <p:sldId id="264" r:id="rId8"/>
    <p:sldId id="267" r:id="rId9"/>
    <p:sldId id="268" r:id="rId10"/>
    <p:sldId id="269" r:id="rId11"/>
    <p:sldId id="270" r:id="rId12"/>
    <p:sldId id="271" r:id="rId13"/>
    <p:sldId id="262" r:id="rId14"/>
    <p:sldId id="266" r:id="rId15"/>
    <p:sldId id="265" r:id="rId16"/>
    <p:sldId id="272" r:id="rId17"/>
    <p:sldId id="273" r:id="rId18"/>
    <p:sldId id="274" r:id="rId19"/>
    <p:sldId id="276" r:id="rId20"/>
    <p:sldId id="275" r:id="rId21"/>
    <p:sldId id="27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7" d="100"/>
          <a:sy n="127" d="100"/>
        </p:scale>
        <p:origin x="72" y="10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27T18:41:54.11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36,'159'-9,"-78"2,623-12,-600 24,102 2,1653-7,-1849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27T18:41:59.13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1 170,'595'-35,"-284"10,209 7,-260 12,-45-6,105-1,-315 13,0 0,0 0,0 1,0 0,0-1,0 2,0-1,-1 0,1 1,0 0,-1 0,1 0,-1 1,6 4,-6-5,0 0,0 0,0 0,0 0,0-1,1 0,-1 0,0 0,1 0,5 0,51-2,-33 0,89 0,583-21,-32-4,-372 4,-267 18,355-19,2 23,-156 1,240-1,-327 13,-60-4,216 6,-177-16,178 2,-296-1,12 1,25 3,-37-4,0 1,0 0,-1 0,1 0,-1 1,1-1,-1 1,1 0,-1 0,0 0,0 0,4 4,-1 1</inkml:trace>
</inkml:ink>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C41F9-B139-38AB-390A-AD483872A5C8}"/>
              </a:ext>
            </a:extLst>
          </p:cNvPr>
          <p:cNvSpPr>
            <a:spLocks noGrp="1"/>
          </p:cNvSpPr>
          <p:nvPr>
            <p:ph type="ctrTitle" hasCustomPrompt="1"/>
          </p:nvPr>
        </p:nvSpPr>
        <p:spPr>
          <a:xfrm>
            <a:off x="838200" y="1122362"/>
            <a:ext cx="9829800" cy="4288097"/>
          </a:xfrm>
        </p:spPr>
        <p:txBody>
          <a:bodyPr anchor="ctr"/>
          <a:lstStyle>
            <a:lvl1pPr algn="l">
              <a:defRPr sz="6000"/>
            </a:lvl1pPr>
          </a:lstStyle>
          <a:p>
            <a:r>
              <a:rPr lang="en-US" dirty="0"/>
              <a:t>This is the </a:t>
            </a:r>
            <a:br>
              <a:rPr lang="en-US" dirty="0"/>
            </a:br>
            <a:r>
              <a:rPr lang="en-US" dirty="0"/>
              <a:t>Epic Title</a:t>
            </a:r>
          </a:p>
        </p:txBody>
      </p:sp>
      <p:sp>
        <p:nvSpPr>
          <p:cNvPr id="3" name="Subtitle 2">
            <a:extLst>
              <a:ext uri="{FF2B5EF4-FFF2-40B4-BE49-F238E27FC236}">
                <a16:creationId xmlns:a16="http://schemas.microsoft.com/office/drawing/2014/main" id="{786726F6-8532-13A5-50D7-88FFAB2BD7DE}"/>
              </a:ext>
            </a:extLst>
          </p:cNvPr>
          <p:cNvSpPr>
            <a:spLocks noGrp="1"/>
          </p:cNvSpPr>
          <p:nvPr>
            <p:ph type="subTitle" idx="1"/>
          </p:nvPr>
        </p:nvSpPr>
        <p:spPr>
          <a:xfrm>
            <a:off x="838200" y="5410460"/>
            <a:ext cx="9144000" cy="365125"/>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64622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C41F9-B139-38AB-390A-AD483872A5C8}"/>
              </a:ext>
            </a:extLst>
          </p:cNvPr>
          <p:cNvSpPr>
            <a:spLocks noGrp="1"/>
          </p:cNvSpPr>
          <p:nvPr>
            <p:ph type="ctrTitle" hasCustomPrompt="1"/>
          </p:nvPr>
        </p:nvSpPr>
        <p:spPr>
          <a:xfrm>
            <a:off x="838200" y="1122362"/>
            <a:ext cx="9829800" cy="4288097"/>
          </a:xfrm>
        </p:spPr>
        <p:txBody>
          <a:bodyPr anchor="ctr"/>
          <a:lstStyle>
            <a:lvl1pPr algn="l">
              <a:defRPr sz="6000"/>
            </a:lvl1pPr>
          </a:lstStyle>
          <a:p>
            <a:r>
              <a:rPr lang="en-US" dirty="0"/>
              <a:t>This is the </a:t>
            </a:r>
            <a:br>
              <a:rPr lang="en-US" dirty="0"/>
            </a:br>
            <a:r>
              <a:rPr lang="en-US" dirty="0"/>
              <a:t>Epic Section Title</a:t>
            </a:r>
          </a:p>
        </p:txBody>
      </p:sp>
      <p:sp>
        <p:nvSpPr>
          <p:cNvPr id="3" name="Subtitle 2">
            <a:extLst>
              <a:ext uri="{FF2B5EF4-FFF2-40B4-BE49-F238E27FC236}">
                <a16:creationId xmlns:a16="http://schemas.microsoft.com/office/drawing/2014/main" id="{786726F6-8532-13A5-50D7-88FFAB2BD7DE}"/>
              </a:ext>
            </a:extLst>
          </p:cNvPr>
          <p:cNvSpPr>
            <a:spLocks noGrp="1"/>
          </p:cNvSpPr>
          <p:nvPr>
            <p:ph type="subTitle" idx="1"/>
          </p:nvPr>
        </p:nvSpPr>
        <p:spPr>
          <a:xfrm>
            <a:off x="838200" y="5410460"/>
            <a:ext cx="9144000" cy="365125"/>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10" name="Group 9">
            <a:extLst>
              <a:ext uri="{FF2B5EF4-FFF2-40B4-BE49-F238E27FC236}">
                <a16:creationId xmlns:a16="http://schemas.microsoft.com/office/drawing/2014/main" id="{9C58CB17-870E-FEFC-56D0-C9D03B4A0E5F}"/>
              </a:ext>
            </a:extLst>
          </p:cNvPr>
          <p:cNvGrpSpPr/>
          <p:nvPr/>
        </p:nvGrpSpPr>
        <p:grpSpPr>
          <a:xfrm>
            <a:off x="249383" y="6234545"/>
            <a:ext cx="11693234" cy="369332"/>
            <a:chOff x="249383" y="6234545"/>
            <a:chExt cx="11693234" cy="369332"/>
          </a:xfrm>
        </p:grpSpPr>
        <p:sp>
          <p:nvSpPr>
            <p:cNvPr id="11" name="TextBox 10">
              <a:extLst>
                <a:ext uri="{FF2B5EF4-FFF2-40B4-BE49-F238E27FC236}">
                  <a16:creationId xmlns:a16="http://schemas.microsoft.com/office/drawing/2014/main" id="{A6AAB049-49FB-C6D6-681F-43395DE97B64}"/>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12" name="TextBox 11">
              <a:extLst>
                <a:ext uri="{FF2B5EF4-FFF2-40B4-BE49-F238E27FC236}">
                  <a16:creationId xmlns:a16="http://schemas.microsoft.com/office/drawing/2014/main" id="{F47BC7C6-518A-C3EF-057B-4B4489AF981F}"/>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13" name="TextBox 12">
              <a:extLst>
                <a:ext uri="{FF2B5EF4-FFF2-40B4-BE49-F238E27FC236}">
                  <a16:creationId xmlns:a16="http://schemas.microsoft.com/office/drawing/2014/main" id="{08275B25-16DB-2A2F-C5CD-07614F498705}"/>
                </a:ext>
              </a:extLst>
            </p:cNvPr>
            <p:cNvSpPr txBox="1"/>
            <p:nvPr/>
          </p:nvSpPr>
          <p:spPr>
            <a:xfrm>
              <a:off x="5775960" y="6234545"/>
              <a:ext cx="640080" cy="369332"/>
            </a:xfrm>
            <a:prstGeom prst="rect">
              <a:avLst/>
            </a:prstGeom>
            <a:noFill/>
            <a:ln>
              <a:solidFill>
                <a:schemeClr val="tx1"/>
              </a:solidFill>
              <a:prstDash val="sysDot"/>
            </a:ln>
          </p:spPr>
          <p:txBody>
            <a:bodyPr wrap="square" rtlCol="0">
              <a:spAutoFit/>
            </a:bodyPr>
            <a:lstStyle/>
            <a:p>
              <a:pPr algn="ctr"/>
              <a:fld id="{7E7D3036-0129-47C5-8591-A3BAEB75AC5E}" type="slidenum">
                <a:rPr lang="en-US" smtClean="0"/>
                <a:t>‹#›</a:t>
              </a:fld>
              <a:endParaRPr lang="en-US" dirty="0"/>
            </a:p>
          </p:txBody>
        </p:sp>
        <p:cxnSp>
          <p:nvCxnSpPr>
            <p:cNvPr id="14" name="Straight Connector 13">
              <a:extLst>
                <a:ext uri="{FF2B5EF4-FFF2-40B4-BE49-F238E27FC236}">
                  <a16:creationId xmlns:a16="http://schemas.microsoft.com/office/drawing/2014/main" id="{85DE8A5B-EAD3-9318-A36D-8569DA5A272B}"/>
                </a:ext>
              </a:extLst>
            </p:cNvPr>
            <p:cNvCxnSpPr>
              <a:cxnSpLocks/>
              <a:stCxn id="11" idx="3"/>
              <a:endCxn id="13"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 name="Straight Connector 14">
              <a:extLst>
                <a:ext uri="{FF2B5EF4-FFF2-40B4-BE49-F238E27FC236}">
                  <a16:creationId xmlns:a16="http://schemas.microsoft.com/office/drawing/2014/main" id="{21309D01-76E6-FDEF-7432-A9D5E27ECF0D}"/>
                </a:ext>
              </a:extLst>
            </p:cNvPr>
            <p:cNvCxnSpPr>
              <a:cxnSpLocks/>
              <a:stCxn id="13" idx="3"/>
              <a:endCxn id="12"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1656180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CD6D-AF27-C8D0-49F9-953336F8EA4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6CF119E-4A85-694C-DF13-B007FA9AE31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5" name="Group 14">
            <a:extLst>
              <a:ext uri="{FF2B5EF4-FFF2-40B4-BE49-F238E27FC236}">
                <a16:creationId xmlns:a16="http://schemas.microsoft.com/office/drawing/2014/main" id="{17FC387E-AA48-555F-4059-D8D7ED169D86}"/>
              </a:ext>
            </a:extLst>
          </p:cNvPr>
          <p:cNvGrpSpPr/>
          <p:nvPr userDrawn="1"/>
        </p:nvGrpSpPr>
        <p:grpSpPr>
          <a:xfrm>
            <a:off x="249383" y="6234545"/>
            <a:ext cx="11693234" cy="369332"/>
            <a:chOff x="249383" y="6234545"/>
            <a:chExt cx="11693234" cy="369332"/>
          </a:xfrm>
        </p:grpSpPr>
        <p:sp>
          <p:nvSpPr>
            <p:cNvPr id="16" name="TextBox 15">
              <a:extLst>
                <a:ext uri="{FF2B5EF4-FFF2-40B4-BE49-F238E27FC236}">
                  <a16:creationId xmlns:a16="http://schemas.microsoft.com/office/drawing/2014/main" id="{C1CC2F83-7B4D-9798-8AE2-5495D2F07F6E}"/>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17" name="TextBox 16">
              <a:extLst>
                <a:ext uri="{FF2B5EF4-FFF2-40B4-BE49-F238E27FC236}">
                  <a16:creationId xmlns:a16="http://schemas.microsoft.com/office/drawing/2014/main" id="{05B4022A-2596-2A14-0117-4DC5D5741306}"/>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18" name="TextBox 17">
              <a:extLst>
                <a:ext uri="{FF2B5EF4-FFF2-40B4-BE49-F238E27FC236}">
                  <a16:creationId xmlns:a16="http://schemas.microsoft.com/office/drawing/2014/main" id="{F2F9FD55-FC1B-2CE6-9D4E-D88FF064238D}"/>
                </a:ext>
              </a:extLst>
            </p:cNvPr>
            <p:cNvSpPr txBox="1"/>
            <p:nvPr/>
          </p:nvSpPr>
          <p:spPr>
            <a:xfrm>
              <a:off x="5775960" y="6234545"/>
              <a:ext cx="640080" cy="369332"/>
            </a:xfrm>
            <a:prstGeom prst="rect">
              <a:avLst/>
            </a:prstGeom>
            <a:noFill/>
            <a:ln>
              <a:solidFill>
                <a:schemeClr val="tx1"/>
              </a:solidFill>
              <a:prstDash val="sysDot"/>
            </a:ln>
          </p:spPr>
          <p:txBody>
            <a:bodyPr wrap="square" rtlCol="0">
              <a:spAutoFit/>
            </a:bodyPr>
            <a:lstStyle/>
            <a:p>
              <a:pPr algn="ctr"/>
              <a:fld id="{7E7D3036-0129-47C5-8591-A3BAEB75AC5E}" type="slidenum">
                <a:rPr lang="en-US" smtClean="0"/>
                <a:t>‹#›</a:t>
              </a:fld>
              <a:endParaRPr lang="en-US" dirty="0"/>
            </a:p>
          </p:txBody>
        </p:sp>
        <p:cxnSp>
          <p:nvCxnSpPr>
            <p:cNvPr id="19" name="Straight Connector 18">
              <a:extLst>
                <a:ext uri="{FF2B5EF4-FFF2-40B4-BE49-F238E27FC236}">
                  <a16:creationId xmlns:a16="http://schemas.microsoft.com/office/drawing/2014/main" id="{84528391-AA77-16BC-5676-C9781484FF7C}"/>
                </a:ext>
              </a:extLst>
            </p:cNvPr>
            <p:cNvCxnSpPr>
              <a:cxnSpLocks/>
              <a:stCxn id="16" idx="3"/>
              <a:endCxn id="18"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 name="Straight Connector 19">
              <a:extLst>
                <a:ext uri="{FF2B5EF4-FFF2-40B4-BE49-F238E27FC236}">
                  <a16:creationId xmlns:a16="http://schemas.microsoft.com/office/drawing/2014/main" id="{4D1A07B3-AACB-8E1D-141D-E0126C1A9B33}"/>
                </a:ext>
              </a:extLst>
            </p:cNvPr>
            <p:cNvCxnSpPr>
              <a:cxnSpLocks/>
              <a:stCxn id="18" idx="3"/>
              <a:endCxn id="17"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425641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89298-238A-4037-67DF-69289C3C0F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9C3DD9-A651-FE95-4A7D-676670EFE74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5E897F-7556-CB1E-3D3F-3B3C44FFDFD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5" name="Group 4">
            <a:extLst>
              <a:ext uri="{FF2B5EF4-FFF2-40B4-BE49-F238E27FC236}">
                <a16:creationId xmlns:a16="http://schemas.microsoft.com/office/drawing/2014/main" id="{B73D0C69-A085-7A50-9B2D-E2177ED497B7}"/>
              </a:ext>
            </a:extLst>
          </p:cNvPr>
          <p:cNvGrpSpPr/>
          <p:nvPr userDrawn="1"/>
        </p:nvGrpSpPr>
        <p:grpSpPr>
          <a:xfrm>
            <a:off x="249383" y="6234545"/>
            <a:ext cx="11693234" cy="369332"/>
            <a:chOff x="249383" y="6234545"/>
            <a:chExt cx="11693234" cy="369332"/>
          </a:xfrm>
        </p:grpSpPr>
        <p:sp>
          <p:nvSpPr>
            <p:cNvPr id="6" name="TextBox 5">
              <a:extLst>
                <a:ext uri="{FF2B5EF4-FFF2-40B4-BE49-F238E27FC236}">
                  <a16:creationId xmlns:a16="http://schemas.microsoft.com/office/drawing/2014/main" id="{6F90844B-54B2-34CC-2CAB-689B69519A37}"/>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7" name="TextBox 6">
              <a:extLst>
                <a:ext uri="{FF2B5EF4-FFF2-40B4-BE49-F238E27FC236}">
                  <a16:creationId xmlns:a16="http://schemas.microsoft.com/office/drawing/2014/main" id="{0E322492-800F-007B-3BB7-67D332E77DA1}"/>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8" name="TextBox 7">
              <a:extLst>
                <a:ext uri="{FF2B5EF4-FFF2-40B4-BE49-F238E27FC236}">
                  <a16:creationId xmlns:a16="http://schemas.microsoft.com/office/drawing/2014/main" id="{87DEC3D3-B335-0077-A121-5477B40509E2}"/>
                </a:ext>
              </a:extLst>
            </p:cNvPr>
            <p:cNvSpPr txBox="1"/>
            <p:nvPr/>
          </p:nvSpPr>
          <p:spPr>
            <a:xfrm>
              <a:off x="5775960" y="6234545"/>
              <a:ext cx="640080" cy="369332"/>
            </a:xfrm>
            <a:prstGeom prst="rect">
              <a:avLst/>
            </a:prstGeom>
            <a:noFill/>
            <a:ln>
              <a:solidFill>
                <a:schemeClr val="tx1"/>
              </a:solidFill>
              <a:prstDash val="sysDot"/>
            </a:ln>
          </p:spPr>
          <p:txBody>
            <a:bodyPr wrap="square" rtlCol="0">
              <a:spAutoFit/>
            </a:bodyPr>
            <a:lstStyle/>
            <a:p>
              <a:pPr algn="ctr"/>
              <a:fld id="{7E7D3036-0129-47C5-8591-A3BAEB75AC5E}" type="slidenum">
                <a:rPr lang="en-US" smtClean="0"/>
                <a:t>‹#›</a:t>
              </a:fld>
              <a:endParaRPr lang="en-US" dirty="0"/>
            </a:p>
          </p:txBody>
        </p:sp>
        <p:cxnSp>
          <p:nvCxnSpPr>
            <p:cNvPr id="9" name="Straight Connector 8">
              <a:extLst>
                <a:ext uri="{FF2B5EF4-FFF2-40B4-BE49-F238E27FC236}">
                  <a16:creationId xmlns:a16="http://schemas.microsoft.com/office/drawing/2014/main" id="{76F6A24D-628E-535A-3865-0C0FA25BC888}"/>
                </a:ext>
              </a:extLst>
            </p:cNvPr>
            <p:cNvCxnSpPr>
              <a:cxnSpLocks/>
              <a:stCxn id="6" idx="3"/>
              <a:endCxn id="8"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Straight Connector 9">
              <a:extLst>
                <a:ext uri="{FF2B5EF4-FFF2-40B4-BE49-F238E27FC236}">
                  <a16:creationId xmlns:a16="http://schemas.microsoft.com/office/drawing/2014/main" id="{036E07F7-9679-2D26-C5FF-B9CBF2D97DED}"/>
                </a:ext>
              </a:extLst>
            </p:cNvPr>
            <p:cNvCxnSpPr>
              <a:cxnSpLocks/>
              <a:stCxn id="8" idx="3"/>
              <a:endCxn id="7"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1352669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D81B2-A875-D706-19CE-DD7F55CA29E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B6DFD4-61D9-B49A-73F7-ED3C473669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D15C71-A23B-2460-73B7-5650416844F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1E26C0-5303-E5CC-5F4C-8CDCF9CA8A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AA26436-9FB2-4AF8-C440-998C7D6052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41F2A3F8-B2C4-A193-231E-AD6B4C444AA2}"/>
              </a:ext>
            </a:extLst>
          </p:cNvPr>
          <p:cNvGrpSpPr/>
          <p:nvPr userDrawn="1"/>
        </p:nvGrpSpPr>
        <p:grpSpPr>
          <a:xfrm>
            <a:off x="249383" y="6234545"/>
            <a:ext cx="11693234" cy="369332"/>
            <a:chOff x="249383" y="6234545"/>
            <a:chExt cx="11693234" cy="369332"/>
          </a:xfrm>
        </p:grpSpPr>
        <p:sp>
          <p:nvSpPr>
            <p:cNvPr id="8" name="TextBox 7">
              <a:extLst>
                <a:ext uri="{FF2B5EF4-FFF2-40B4-BE49-F238E27FC236}">
                  <a16:creationId xmlns:a16="http://schemas.microsoft.com/office/drawing/2014/main" id="{253E6675-55A0-FA9B-66EF-77096BEDC56B}"/>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9" name="TextBox 8">
              <a:extLst>
                <a:ext uri="{FF2B5EF4-FFF2-40B4-BE49-F238E27FC236}">
                  <a16:creationId xmlns:a16="http://schemas.microsoft.com/office/drawing/2014/main" id="{070210FA-6CDE-8D22-4289-FC5F305622EC}"/>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10" name="TextBox 9">
              <a:extLst>
                <a:ext uri="{FF2B5EF4-FFF2-40B4-BE49-F238E27FC236}">
                  <a16:creationId xmlns:a16="http://schemas.microsoft.com/office/drawing/2014/main" id="{54802BE3-B2EB-1C00-B9C3-B412A77AB9EE}"/>
                </a:ext>
              </a:extLst>
            </p:cNvPr>
            <p:cNvSpPr txBox="1"/>
            <p:nvPr/>
          </p:nvSpPr>
          <p:spPr>
            <a:xfrm>
              <a:off x="5775960" y="6234545"/>
              <a:ext cx="640080" cy="369332"/>
            </a:xfrm>
            <a:prstGeom prst="rect">
              <a:avLst/>
            </a:prstGeom>
            <a:noFill/>
            <a:ln>
              <a:solidFill>
                <a:schemeClr val="tx1"/>
              </a:solidFill>
              <a:prstDash val="sysDot"/>
            </a:ln>
          </p:spPr>
          <p:txBody>
            <a:bodyPr wrap="square" rtlCol="0">
              <a:spAutoFit/>
            </a:bodyPr>
            <a:lstStyle/>
            <a:p>
              <a:pPr algn="ctr"/>
              <a:fld id="{7E7D3036-0129-47C5-8591-A3BAEB75AC5E}" type="slidenum">
                <a:rPr lang="en-US" smtClean="0"/>
                <a:t>‹#›</a:t>
              </a:fld>
              <a:endParaRPr lang="en-US" dirty="0"/>
            </a:p>
          </p:txBody>
        </p:sp>
        <p:cxnSp>
          <p:nvCxnSpPr>
            <p:cNvPr id="11" name="Straight Connector 10">
              <a:extLst>
                <a:ext uri="{FF2B5EF4-FFF2-40B4-BE49-F238E27FC236}">
                  <a16:creationId xmlns:a16="http://schemas.microsoft.com/office/drawing/2014/main" id="{F742D850-C467-321F-879C-6EF4CCCA3054}"/>
                </a:ext>
              </a:extLst>
            </p:cNvPr>
            <p:cNvCxnSpPr>
              <a:cxnSpLocks/>
              <a:stCxn id="8" idx="3"/>
              <a:endCxn id="10"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Straight Connector 11">
              <a:extLst>
                <a:ext uri="{FF2B5EF4-FFF2-40B4-BE49-F238E27FC236}">
                  <a16:creationId xmlns:a16="http://schemas.microsoft.com/office/drawing/2014/main" id="{6D032C47-BE49-9EBA-6053-29AC1ED6178E}"/>
                </a:ext>
              </a:extLst>
            </p:cNvPr>
            <p:cNvCxnSpPr>
              <a:cxnSpLocks/>
              <a:stCxn id="10" idx="3"/>
              <a:endCxn id="9"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2771212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477FB-19B4-79F1-2F16-1B42F7C13678}"/>
              </a:ext>
            </a:extLst>
          </p:cNvPr>
          <p:cNvSpPr>
            <a:spLocks noGrp="1"/>
          </p:cNvSpPr>
          <p:nvPr>
            <p:ph type="title"/>
          </p:nvPr>
        </p:nvSpPr>
        <p:spPr/>
        <p:txBody>
          <a:bodyPr/>
          <a:lstStyle/>
          <a:p>
            <a:r>
              <a:rPr lang="en-US"/>
              <a:t>Click to edit Master title style</a:t>
            </a:r>
          </a:p>
        </p:txBody>
      </p:sp>
      <p:grpSp>
        <p:nvGrpSpPr>
          <p:cNvPr id="3" name="Group 2">
            <a:extLst>
              <a:ext uri="{FF2B5EF4-FFF2-40B4-BE49-F238E27FC236}">
                <a16:creationId xmlns:a16="http://schemas.microsoft.com/office/drawing/2014/main" id="{FA2D83B9-90D0-8A18-DF0B-28FA15ACAC07}"/>
              </a:ext>
            </a:extLst>
          </p:cNvPr>
          <p:cNvGrpSpPr/>
          <p:nvPr userDrawn="1"/>
        </p:nvGrpSpPr>
        <p:grpSpPr>
          <a:xfrm>
            <a:off x="249383" y="6234545"/>
            <a:ext cx="11693234" cy="369332"/>
            <a:chOff x="249383" y="6234545"/>
            <a:chExt cx="11693234" cy="369332"/>
          </a:xfrm>
        </p:grpSpPr>
        <p:sp>
          <p:nvSpPr>
            <p:cNvPr id="4" name="TextBox 3">
              <a:extLst>
                <a:ext uri="{FF2B5EF4-FFF2-40B4-BE49-F238E27FC236}">
                  <a16:creationId xmlns:a16="http://schemas.microsoft.com/office/drawing/2014/main" id="{64199A86-6DDB-361C-9A3E-F6E054104234}"/>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5" name="TextBox 4">
              <a:extLst>
                <a:ext uri="{FF2B5EF4-FFF2-40B4-BE49-F238E27FC236}">
                  <a16:creationId xmlns:a16="http://schemas.microsoft.com/office/drawing/2014/main" id="{370B3E76-7716-00C9-A5AB-5FE92758A55E}"/>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6" name="TextBox 5">
              <a:extLst>
                <a:ext uri="{FF2B5EF4-FFF2-40B4-BE49-F238E27FC236}">
                  <a16:creationId xmlns:a16="http://schemas.microsoft.com/office/drawing/2014/main" id="{86AAA5B6-7CAD-0CA1-5202-57C189BD99BB}"/>
                </a:ext>
              </a:extLst>
            </p:cNvPr>
            <p:cNvSpPr txBox="1"/>
            <p:nvPr/>
          </p:nvSpPr>
          <p:spPr>
            <a:xfrm>
              <a:off x="5775960" y="6234545"/>
              <a:ext cx="640080" cy="369332"/>
            </a:xfrm>
            <a:prstGeom prst="rect">
              <a:avLst/>
            </a:prstGeom>
            <a:noFill/>
            <a:ln>
              <a:solidFill>
                <a:schemeClr val="tx1"/>
              </a:solidFill>
              <a:prstDash val="sysDot"/>
            </a:ln>
          </p:spPr>
          <p:txBody>
            <a:bodyPr wrap="square" rtlCol="0">
              <a:spAutoFit/>
            </a:bodyPr>
            <a:lstStyle/>
            <a:p>
              <a:pPr algn="ctr"/>
              <a:fld id="{7E7D3036-0129-47C5-8591-A3BAEB75AC5E}" type="slidenum">
                <a:rPr lang="en-US" smtClean="0"/>
                <a:t>‹#›</a:t>
              </a:fld>
              <a:endParaRPr lang="en-US" dirty="0"/>
            </a:p>
          </p:txBody>
        </p:sp>
        <p:cxnSp>
          <p:nvCxnSpPr>
            <p:cNvPr id="7" name="Straight Connector 6">
              <a:extLst>
                <a:ext uri="{FF2B5EF4-FFF2-40B4-BE49-F238E27FC236}">
                  <a16:creationId xmlns:a16="http://schemas.microsoft.com/office/drawing/2014/main" id="{3EF7C878-FBD0-C106-AE67-7FABEB7C86AB}"/>
                </a:ext>
              </a:extLst>
            </p:cNvPr>
            <p:cNvCxnSpPr>
              <a:cxnSpLocks/>
              <a:stCxn id="4" idx="3"/>
              <a:endCxn id="6"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 name="Straight Connector 7">
              <a:extLst>
                <a:ext uri="{FF2B5EF4-FFF2-40B4-BE49-F238E27FC236}">
                  <a16:creationId xmlns:a16="http://schemas.microsoft.com/office/drawing/2014/main" id="{78D46B87-C747-D1A7-EEC6-62999242AFC9}"/>
                </a:ext>
              </a:extLst>
            </p:cNvPr>
            <p:cNvCxnSpPr>
              <a:cxnSpLocks/>
              <a:stCxn id="6" idx="3"/>
              <a:endCxn id="5"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4020240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25104F5-C7B2-3110-AD8D-8EEA98EB7A96}"/>
              </a:ext>
            </a:extLst>
          </p:cNvPr>
          <p:cNvGrpSpPr/>
          <p:nvPr userDrawn="1"/>
        </p:nvGrpSpPr>
        <p:grpSpPr>
          <a:xfrm>
            <a:off x="249383" y="6234545"/>
            <a:ext cx="11693234" cy="369332"/>
            <a:chOff x="249383" y="6234545"/>
            <a:chExt cx="11693234" cy="369332"/>
          </a:xfrm>
        </p:grpSpPr>
        <p:sp>
          <p:nvSpPr>
            <p:cNvPr id="3" name="TextBox 2">
              <a:extLst>
                <a:ext uri="{FF2B5EF4-FFF2-40B4-BE49-F238E27FC236}">
                  <a16:creationId xmlns:a16="http://schemas.microsoft.com/office/drawing/2014/main" id="{BB0BC444-D3FB-A674-BEBB-FCDD7FFE468E}"/>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4" name="TextBox 3">
              <a:extLst>
                <a:ext uri="{FF2B5EF4-FFF2-40B4-BE49-F238E27FC236}">
                  <a16:creationId xmlns:a16="http://schemas.microsoft.com/office/drawing/2014/main" id="{0053F2F0-4A26-47DC-6A50-CEFFE8FF6E9A}"/>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5" name="TextBox 4">
              <a:extLst>
                <a:ext uri="{FF2B5EF4-FFF2-40B4-BE49-F238E27FC236}">
                  <a16:creationId xmlns:a16="http://schemas.microsoft.com/office/drawing/2014/main" id="{CD9C0BBB-6A10-70F6-F921-97EF7C2B034F}"/>
                </a:ext>
              </a:extLst>
            </p:cNvPr>
            <p:cNvSpPr txBox="1"/>
            <p:nvPr/>
          </p:nvSpPr>
          <p:spPr>
            <a:xfrm>
              <a:off x="5775960" y="6234545"/>
              <a:ext cx="640080" cy="369332"/>
            </a:xfrm>
            <a:prstGeom prst="rect">
              <a:avLst/>
            </a:prstGeom>
            <a:noFill/>
            <a:ln>
              <a:solidFill>
                <a:schemeClr val="tx1"/>
              </a:solidFill>
              <a:prstDash val="sysDot"/>
            </a:ln>
          </p:spPr>
          <p:txBody>
            <a:bodyPr wrap="square" rtlCol="0">
              <a:spAutoFit/>
            </a:bodyPr>
            <a:lstStyle/>
            <a:p>
              <a:pPr algn="ctr"/>
              <a:fld id="{7E7D3036-0129-47C5-8591-A3BAEB75AC5E}" type="slidenum">
                <a:rPr lang="en-US" smtClean="0"/>
                <a:t>‹#›</a:t>
              </a:fld>
              <a:endParaRPr lang="en-US" dirty="0"/>
            </a:p>
          </p:txBody>
        </p:sp>
        <p:cxnSp>
          <p:nvCxnSpPr>
            <p:cNvPr id="6" name="Straight Connector 5">
              <a:extLst>
                <a:ext uri="{FF2B5EF4-FFF2-40B4-BE49-F238E27FC236}">
                  <a16:creationId xmlns:a16="http://schemas.microsoft.com/office/drawing/2014/main" id="{37243036-F496-2E21-5677-321769978E0A}"/>
                </a:ext>
              </a:extLst>
            </p:cNvPr>
            <p:cNvCxnSpPr>
              <a:cxnSpLocks/>
              <a:stCxn id="3" idx="3"/>
              <a:endCxn id="5"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 name="Straight Connector 6">
              <a:extLst>
                <a:ext uri="{FF2B5EF4-FFF2-40B4-BE49-F238E27FC236}">
                  <a16:creationId xmlns:a16="http://schemas.microsoft.com/office/drawing/2014/main" id="{391D7A1C-6504-7F0D-72D5-9FE282E01D02}"/>
                </a:ext>
              </a:extLst>
            </p:cNvPr>
            <p:cNvCxnSpPr>
              <a:cxnSpLocks/>
              <a:stCxn id="5" idx="3"/>
              <a:endCxn id="4"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1612101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2158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74B407-3D4B-3A8D-C8B4-3CCC0CAE51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D2854C-F0A2-F045-04C3-98930ACDDD5F}"/>
              </a:ext>
            </a:extLst>
          </p:cNvPr>
          <p:cNvSpPr>
            <a:spLocks noGrp="1"/>
          </p:cNvSpPr>
          <p:nvPr>
            <p:ph type="body" idx="1"/>
          </p:nvPr>
        </p:nvSpPr>
        <p:spPr>
          <a:xfrm>
            <a:off x="838200" y="1825625"/>
            <a:ext cx="10515600" cy="41013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56570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28DDD-4A12-37DD-E2DA-57D8AC7F4E44}"/>
              </a:ext>
            </a:extLst>
          </p:cNvPr>
          <p:cNvSpPr>
            <a:spLocks noGrp="1"/>
          </p:cNvSpPr>
          <p:nvPr>
            <p:ph type="ctrTitle"/>
          </p:nvPr>
        </p:nvSpPr>
        <p:spPr/>
        <p:txBody>
          <a:bodyPr/>
          <a:lstStyle/>
          <a:p>
            <a:r>
              <a:rPr lang="en-US" dirty="0"/>
              <a:t>Let’s Build A</a:t>
            </a:r>
            <a:br>
              <a:rPr lang="en-US" dirty="0"/>
            </a:br>
            <a:r>
              <a:rPr lang="en-US" dirty="0"/>
              <a:t>Simple Web Server</a:t>
            </a:r>
            <a:br>
              <a:rPr lang="en-US" dirty="0"/>
            </a:br>
            <a:r>
              <a:rPr lang="en-US" dirty="0"/>
              <a:t>From Scratch</a:t>
            </a:r>
          </a:p>
        </p:txBody>
      </p:sp>
      <p:sp>
        <p:nvSpPr>
          <p:cNvPr id="3" name="Subtitle 2">
            <a:extLst>
              <a:ext uri="{FF2B5EF4-FFF2-40B4-BE49-F238E27FC236}">
                <a16:creationId xmlns:a16="http://schemas.microsoft.com/office/drawing/2014/main" id="{C6E9F1A9-0636-3948-7325-26BF0FCD42AA}"/>
              </a:ext>
            </a:extLst>
          </p:cNvPr>
          <p:cNvSpPr>
            <a:spLocks noGrp="1"/>
          </p:cNvSpPr>
          <p:nvPr>
            <p:ph type="subTitle" idx="1"/>
          </p:nvPr>
        </p:nvSpPr>
        <p:spPr>
          <a:xfrm>
            <a:off x="838200" y="5410460"/>
            <a:ext cx="9144000" cy="1127715"/>
          </a:xfrm>
        </p:spPr>
        <p:txBody>
          <a:bodyPr>
            <a:normAutofit/>
          </a:bodyPr>
          <a:lstStyle/>
          <a:p>
            <a:r>
              <a:rPr lang="en-US" dirty="0"/>
              <a:t>Kevin Griffin</a:t>
            </a:r>
          </a:p>
          <a:p>
            <a:r>
              <a:rPr lang="en-US" dirty="0"/>
              <a:t>@1kevgriff – linkedin.com/in/1kevgriff</a:t>
            </a:r>
          </a:p>
        </p:txBody>
      </p:sp>
    </p:spTree>
    <p:extLst>
      <p:ext uri="{BB962C8B-B14F-4D97-AF65-F5344CB8AC3E}">
        <p14:creationId xmlns:p14="http://schemas.microsoft.com/office/powerpoint/2010/main" val="4129031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A5121-826A-9C9C-8971-B40E4C701601}"/>
              </a:ext>
            </a:extLst>
          </p:cNvPr>
          <p:cNvSpPr>
            <a:spLocks noGrp="1"/>
          </p:cNvSpPr>
          <p:nvPr>
            <p:ph type="title"/>
          </p:nvPr>
        </p:nvSpPr>
        <p:spPr/>
        <p:txBody>
          <a:bodyPr/>
          <a:lstStyle/>
          <a:p>
            <a:r>
              <a:rPr lang="en-US" dirty="0"/>
              <a:t>RFC Terminology</a:t>
            </a:r>
          </a:p>
        </p:txBody>
      </p:sp>
      <p:pic>
        <p:nvPicPr>
          <p:cNvPr id="5" name="Content Placeholder 4">
            <a:extLst>
              <a:ext uri="{FF2B5EF4-FFF2-40B4-BE49-F238E27FC236}">
                <a16:creationId xmlns:a16="http://schemas.microsoft.com/office/drawing/2014/main" id="{54BBD811-0C33-E0D3-8419-B47F69E09873}"/>
              </a:ext>
            </a:extLst>
          </p:cNvPr>
          <p:cNvPicPr>
            <a:picLocks noGrp="1" noChangeAspect="1"/>
          </p:cNvPicPr>
          <p:nvPr>
            <p:ph idx="1"/>
          </p:nvPr>
        </p:nvPicPr>
        <p:blipFill>
          <a:blip r:embed="rId2"/>
          <a:stretch>
            <a:fillRect/>
          </a:stretch>
        </p:blipFill>
        <p:spPr>
          <a:xfrm>
            <a:off x="2253242" y="2883327"/>
            <a:ext cx="7685515" cy="1986695"/>
          </a:xfrm>
        </p:spPr>
      </p:pic>
    </p:spTree>
    <p:extLst>
      <p:ext uri="{BB962C8B-B14F-4D97-AF65-F5344CB8AC3E}">
        <p14:creationId xmlns:p14="http://schemas.microsoft.com/office/powerpoint/2010/main" val="30653252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3B64F91-425E-783A-2B59-74AA7C6F12BA}"/>
              </a:ext>
            </a:extLst>
          </p:cNvPr>
          <p:cNvPicPr>
            <a:picLocks noChangeAspect="1"/>
          </p:cNvPicPr>
          <p:nvPr/>
        </p:nvPicPr>
        <p:blipFill>
          <a:blip r:embed="rId2"/>
          <a:stretch>
            <a:fillRect/>
          </a:stretch>
        </p:blipFill>
        <p:spPr>
          <a:xfrm>
            <a:off x="2481329" y="0"/>
            <a:ext cx="6302824" cy="8939244"/>
          </a:xfrm>
          <a:prstGeom prst="rect">
            <a:avLst/>
          </a:prstGeom>
        </p:spPr>
      </p:pic>
    </p:spTree>
    <p:extLst>
      <p:ext uri="{BB962C8B-B14F-4D97-AF65-F5344CB8AC3E}">
        <p14:creationId xmlns:p14="http://schemas.microsoft.com/office/powerpoint/2010/main" val="8173319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5D9393-D3F8-2F69-EB7E-2363659C8D74}"/>
              </a:ext>
            </a:extLst>
          </p:cNvPr>
          <p:cNvSpPr txBox="1"/>
          <p:nvPr/>
        </p:nvSpPr>
        <p:spPr>
          <a:xfrm>
            <a:off x="2457718" y="2182505"/>
            <a:ext cx="7276563" cy="2492990"/>
          </a:xfrm>
          <a:prstGeom prst="rect">
            <a:avLst/>
          </a:prstGeom>
          <a:noFill/>
        </p:spPr>
        <p:txBody>
          <a:bodyPr wrap="square" rtlCol="0">
            <a:spAutoFit/>
          </a:bodyPr>
          <a:lstStyle/>
          <a:p>
            <a:pPr algn="ctr"/>
            <a:r>
              <a:rPr lang="en-US" sz="6000" b="1" dirty="0"/>
              <a:t>Lesson Learned: </a:t>
            </a:r>
            <a:br>
              <a:rPr lang="en-US" sz="6000" dirty="0"/>
            </a:br>
            <a:r>
              <a:rPr lang="en-US" sz="4800" dirty="0"/>
              <a:t>Not all existing implementations obey the RFC</a:t>
            </a:r>
            <a:endParaRPr lang="en-US" sz="6000" dirty="0"/>
          </a:p>
        </p:txBody>
      </p:sp>
    </p:spTree>
    <p:extLst>
      <p:ext uri="{BB962C8B-B14F-4D97-AF65-F5344CB8AC3E}">
        <p14:creationId xmlns:p14="http://schemas.microsoft.com/office/powerpoint/2010/main" val="2791388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4B6C27-49B8-5711-6FB5-5372F2483962}"/>
              </a:ext>
            </a:extLst>
          </p:cNvPr>
          <p:cNvSpPr/>
          <p:nvPr/>
        </p:nvSpPr>
        <p:spPr>
          <a:xfrm>
            <a:off x="4644571" y="870857"/>
            <a:ext cx="6887029"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b"/>
          <a:lstStyle/>
          <a:p>
            <a:pPr algn="ctr"/>
            <a:r>
              <a:rPr lang="en-US"/>
              <a:t>Server</a:t>
            </a:r>
            <a:endParaRPr lang="en-US" dirty="0"/>
          </a:p>
        </p:txBody>
      </p:sp>
      <p:sp>
        <p:nvSpPr>
          <p:cNvPr id="5" name="Rectangle 4">
            <a:extLst>
              <a:ext uri="{FF2B5EF4-FFF2-40B4-BE49-F238E27FC236}">
                <a16:creationId xmlns:a16="http://schemas.microsoft.com/office/drawing/2014/main" id="{CBE8B348-3A5D-B4D0-35E1-F7AE5BC5838F}"/>
              </a:ext>
            </a:extLst>
          </p:cNvPr>
          <p:cNvSpPr/>
          <p:nvPr/>
        </p:nvSpPr>
        <p:spPr>
          <a:xfrm>
            <a:off x="841829" y="870857"/>
            <a:ext cx="3548742"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dirty="0"/>
              <a:t>Client</a:t>
            </a:r>
          </a:p>
        </p:txBody>
      </p:sp>
      <p:sp>
        <p:nvSpPr>
          <p:cNvPr id="6" name="Cross 5">
            <a:extLst>
              <a:ext uri="{FF2B5EF4-FFF2-40B4-BE49-F238E27FC236}">
                <a16:creationId xmlns:a16="http://schemas.microsoft.com/office/drawing/2014/main" id="{976F75FB-EA80-AE5E-E651-B5CBD916BD5C}"/>
              </a:ext>
            </a:extLst>
          </p:cNvPr>
          <p:cNvSpPr/>
          <p:nvPr/>
        </p:nvSpPr>
        <p:spPr>
          <a:xfrm>
            <a:off x="2924629" y="1400629"/>
            <a:ext cx="791028" cy="791028"/>
          </a:xfrm>
          <a:prstGeom prst="plus">
            <a:avLst/>
          </a:prstGeom>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 name="Cross 6">
            <a:extLst>
              <a:ext uri="{FF2B5EF4-FFF2-40B4-BE49-F238E27FC236}">
                <a16:creationId xmlns:a16="http://schemas.microsoft.com/office/drawing/2014/main" id="{D04920C0-2FDF-C0B2-45F5-B77C5DB9D810}"/>
              </a:ext>
            </a:extLst>
          </p:cNvPr>
          <p:cNvSpPr/>
          <p:nvPr/>
        </p:nvSpPr>
        <p:spPr>
          <a:xfrm>
            <a:off x="5402943" y="1400629"/>
            <a:ext cx="791028" cy="791028"/>
          </a:xfrm>
          <a:prstGeom prst="plus">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9DB3F643-DBBB-2B5D-6436-EFCA549A34CC}"/>
              </a:ext>
            </a:extLst>
          </p:cNvPr>
          <p:cNvCxnSpPr>
            <a:stCxn id="6" idx="3"/>
            <a:endCxn id="7" idx="1"/>
          </p:cNvCxnSpPr>
          <p:nvPr/>
        </p:nvCxnSpPr>
        <p:spPr>
          <a:xfrm>
            <a:off x="3715657" y="1796143"/>
            <a:ext cx="1687286" cy="0"/>
          </a:xfrm>
          <a:prstGeom prst="straightConnector1">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41B2DF76-0A55-9394-4AFF-BCA87D2D06F4}"/>
              </a:ext>
            </a:extLst>
          </p:cNvPr>
          <p:cNvSpPr txBox="1"/>
          <p:nvPr/>
        </p:nvSpPr>
        <p:spPr>
          <a:xfrm>
            <a:off x="4859628" y="2391177"/>
            <a:ext cx="6147516" cy="923330"/>
          </a:xfrm>
          <a:prstGeom prst="rect">
            <a:avLst/>
          </a:prstGeom>
          <a:noFill/>
          <a:ln>
            <a:solidFill>
              <a:schemeClr val="bg1">
                <a:lumMod val="75000"/>
              </a:schemeClr>
            </a:solidFill>
          </a:ln>
        </p:spPr>
        <p:txBody>
          <a:bodyPr wrap="square" rtlCol="0">
            <a:spAutoFit/>
          </a:bodyPr>
          <a:lstStyle/>
          <a:p>
            <a:r>
              <a:rPr lang="en-US" dirty="0">
                <a:latin typeface="Cascadia Mono" panose="020B0609020000020004" pitchFamily="49" charset="0"/>
                <a:cs typeface="Cascadia Mono" panose="020B0609020000020004" pitchFamily="49" charset="0"/>
              </a:rPr>
              <a:t>0100011101000101010101000010000000101111001000000100100001010100010101000101000000101111001100010010111000110001</a:t>
            </a:r>
          </a:p>
        </p:txBody>
      </p:sp>
      <p:sp>
        <p:nvSpPr>
          <p:cNvPr id="3" name="TextBox 2">
            <a:extLst>
              <a:ext uri="{FF2B5EF4-FFF2-40B4-BE49-F238E27FC236}">
                <a16:creationId xmlns:a16="http://schemas.microsoft.com/office/drawing/2014/main" id="{FFB1354B-A990-C492-4A37-14065D697CE1}"/>
              </a:ext>
            </a:extLst>
          </p:cNvPr>
          <p:cNvSpPr txBox="1"/>
          <p:nvPr/>
        </p:nvSpPr>
        <p:spPr>
          <a:xfrm>
            <a:off x="4859628" y="3926866"/>
            <a:ext cx="6147516" cy="369332"/>
          </a:xfrm>
          <a:prstGeom prst="rect">
            <a:avLst/>
          </a:prstGeom>
          <a:noFill/>
          <a:ln>
            <a:solidFill>
              <a:schemeClr val="bg1">
                <a:lumMod val="75000"/>
              </a:schemeClr>
            </a:solidFill>
          </a:ln>
        </p:spPr>
        <p:txBody>
          <a:bodyPr wrap="square" rtlCol="0">
            <a:spAutoFit/>
          </a:bodyPr>
          <a:lstStyle/>
          <a:p>
            <a:r>
              <a:rPr lang="en-US" dirty="0">
                <a:latin typeface="Cascadia Mono" panose="020B0609020000020004" pitchFamily="49" charset="0"/>
                <a:cs typeface="Cascadia Mono" panose="020B0609020000020004" pitchFamily="49" charset="0"/>
              </a:rPr>
              <a:t>GET / HTTP/1.1</a:t>
            </a:r>
          </a:p>
        </p:txBody>
      </p:sp>
      <p:cxnSp>
        <p:nvCxnSpPr>
          <p:cNvPr id="10" name="Straight Arrow Connector 9">
            <a:extLst>
              <a:ext uri="{FF2B5EF4-FFF2-40B4-BE49-F238E27FC236}">
                <a16:creationId xmlns:a16="http://schemas.microsoft.com/office/drawing/2014/main" id="{8DBE276F-7255-1271-CEBE-43F733B8C5DC}"/>
              </a:ext>
            </a:extLst>
          </p:cNvPr>
          <p:cNvCxnSpPr>
            <a:endCxn id="3" idx="0"/>
          </p:cNvCxnSpPr>
          <p:nvPr/>
        </p:nvCxnSpPr>
        <p:spPr>
          <a:xfrm>
            <a:off x="7933386" y="3327042"/>
            <a:ext cx="0" cy="599824"/>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A93FBC6-FED8-08EC-EED7-AC6A2E21EC35}"/>
              </a:ext>
            </a:extLst>
          </p:cNvPr>
          <p:cNvSpPr txBox="1"/>
          <p:nvPr/>
        </p:nvSpPr>
        <p:spPr>
          <a:xfrm>
            <a:off x="2924630" y="1022499"/>
            <a:ext cx="791028" cy="307777"/>
          </a:xfrm>
          <a:prstGeom prst="rect">
            <a:avLst/>
          </a:prstGeom>
          <a:noFill/>
        </p:spPr>
        <p:txBody>
          <a:bodyPr wrap="square" rtlCol="0">
            <a:spAutoFit/>
          </a:bodyPr>
          <a:lstStyle/>
          <a:p>
            <a:r>
              <a:rPr lang="en-US" sz="1400" dirty="0"/>
              <a:t>SOCKET</a:t>
            </a:r>
          </a:p>
        </p:txBody>
      </p:sp>
      <p:sp>
        <p:nvSpPr>
          <p:cNvPr id="12" name="TextBox 11">
            <a:extLst>
              <a:ext uri="{FF2B5EF4-FFF2-40B4-BE49-F238E27FC236}">
                <a16:creationId xmlns:a16="http://schemas.microsoft.com/office/drawing/2014/main" id="{4C8BD3CC-1215-0E07-4CA7-8EED7DA8FE8C}"/>
              </a:ext>
            </a:extLst>
          </p:cNvPr>
          <p:cNvSpPr txBox="1"/>
          <p:nvPr/>
        </p:nvSpPr>
        <p:spPr>
          <a:xfrm>
            <a:off x="5402943" y="1018875"/>
            <a:ext cx="791028" cy="307777"/>
          </a:xfrm>
          <a:prstGeom prst="rect">
            <a:avLst/>
          </a:prstGeom>
          <a:noFill/>
        </p:spPr>
        <p:txBody>
          <a:bodyPr wrap="square" rtlCol="0">
            <a:spAutoFit/>
          </a:bodyPr>
          <a:lstStyle/>
          <a:p>
            <a:r>
              <a:rPr lang="en-US" sz="1400" dirty="0"/>
              <a:t>SOCKET</a:t>
            </a:r>
          </a:p>
        </p:txBody>
      </p:sp>
    </p:spTree>
    <p:extLst>
      <p:ext uri="{BB962C8B-B14F-4D97-AF65-F5344CB8AC3E}">
        <p14:creationId xmlns:p14="http://schemas.microsoft.com/office/powerpoint/2010/main" val="2421636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4B6C27-49B8-5711-6FB5-5372F2483962}"/>
              </a:ext>
            </a:extLst>
          </p:cNvPr>
          <p:cNvSpPr/>
          <p:nvPr/>
        </p:nvSpPr>
        <p:spPr>
          <a:xfrm>
            <a:off x="4644571" y="870857"/>
            <a:ext cx="6887029"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b"/>
          <a:lstStyle/>
          <a:p>
            <a:pPr algn="ctr"/>
            <a:r>
              <a:rPr lang="en-US"/>
              <a:t>Server</a:t>
            </a:r>
            <a:endParaRPr lang="en-US" dirty="0"/>
          </a:p>
        </p:txBody>
      </p:sp>
      <p:sp>
        <p:nvSpPr>
          <p:cNvPr id="5" name="Rectangle 4">
            <a:extLst>
              <a:ext uri="{FF2B5EF4-FFF2-40B4-BE49-F238E27FC236}">
                <a16:creationId xmlns:a16="http://schemas.microsoft.com/office/drawing/2014/main" id="{CBE8B348-3A5D-B4D0-35E1-F7AE5BC5838F}"/>
              </a:ext>
            </a:extLst>
          </p:cNvPr>
          <p:cNvSpPr/>
          <p:nvPr/>
        </p:nvSpPr>
        <p:spPr>
          <a:xfrm>
            <a:off x="841829" y="870857"/>
            <a:ext cx="3548742"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dirty="0"/>
              <a:t>Client</a:t>
            </a:r>
          </a:p>
        </p:txBody>
      </p:sp>
      <p:sp>
        <p:nvSpPr>
          <p:cNvPr id="6" name="Cross 5">
            <a:extLst>
              <a:ext uri="{FF2B5EF4-FFF2-40B4-BE49-F238E27FC236}">
                <a16:creationId xmlns:a16="http://schemas.microsoft.com/office/drawing/2014/main" id="{976F75FB-EA80-AE5E-E651-B5CBD916BD5C}"/>
              </a:ext>
            </a:extLst>
          </p:cNvPr>
          <p:cNvSpPr/>
          <p:nvPr/>
        </p:nvSpPr>
        <p:spPr>
          <a:xfrm>
            <a:off x="2924629" y="1400629"/>
            <a:ext cx="791028" cy="791028"/>
          </a:xfrm>
          <a:prstGeom prst="plus">
            <a:avLst/>
          </a:prstGeom>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 name="Cross 6">
            <a:extLst>
              <a:ext uri="{FF2B5EF4-FFF2-40B4-BE49-F238E27FC236}">
                <a16:creationId xmlns:a16="http://schemas.microsoft.com/office/drawing/2014/main" id="{D04920C0-2FDF-C0B2-45F5-B77C5DB9D810}"/>
              </a:ext>
            </a:extLst>
          </p:cNvPr>
          <p:cNvSpPr/>
          <p:nvPr/>
        </p:nvSpPr>
        <p:spPr>
          <a:xfrm>
            <a:off x="5402943" y="1400629"/>
            <a:ext cx="791028" cy="791028"/>
          </a:xfrm>
          <a:prstGeom prst="plus">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9DB3F643-DBBB-2B5D-6436-EFCA549A34CC}"/>
              </a:ext>
            </a:extLst>
          </p:cNvPr>
          <p:cNvCxnSpPr>
            <a:cxnSpLocks/>
            <a:stCxn id="7" idx="1"/>
            <a:endCxn id="6" idx="3"/>
          </p:cNvCxnSpPr>
          <p:nvPr/>
        </p:nvCxnSpPr>
        <p:spPr>
          <a:xfrm flipH="1">
            <a:off x="3715657" y="1796143"/>
            <a:ext cx="1687286" cy="0"/>
          </a:xfrm>
          <a:prstGeom prst="straightConnector1">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A93FBC6-FED8-08EC-EED7-AC6A2E21EC35}"/>
              </a:ext>
            </a:extLst>
          </p:cNvPr>
          <p:cNvSpPr txBox="1"/>
          <p:nvPr/>
        </p:nvSpPr>
        <p:spPr>
          <a:xfrm>
            <a:off x="2924630" y="1022499"/>
            <a:ext cx="791028" cy="307777"/>
          </a:xfrm>
          <a:prstGeom prst="rect">
            <a:avLst/>
          </a:prstGeom>
          <a:noFill/>
        </p:spPr>
        <p:txBody>
          <a:bodyPr wrap="square" rtlCol="0">
            <a:spAutoFit/>
          </a:bodyPr>
          <a:lstStyle/>
          <a:p>
            <a:r>
              <a:rPr lang="en-US" sz="1400" dirty="0"/>
              <a:t>SOCKET</a:t>
            </a:r>
          </a:p>
        </p:txBody>
      </p:sp>
      <p:sp>
        <p:nvSpPr>
          <p:cNvPr id="12" name="TextBox 11">
            <a:extLst>
              <a:ext uri="{FF2B5EF4-FFF2-40B4-BE49-F238E27FC236}">
                <a16:creationId xmlns:a16="http://schemas.microsoft.com/office/drawing/2014/main" id="{4C8BD3CC-1215-0E07-4CA7-8EED7DA8FE8C}"/>
              </a:ext>
            </a:extLst>
          </p:cNvPr>
          <p:cNvSpPr txBox="1"/>
          <p:nvPr/>
        </p:nvSpPr>
        <p:spPr>
          <a:xfrm>
            <a:off x="5402943" y="1018875"/>
            <a:ext cx="791028" cy="307777"/>
          </a:xfrm>
          <a:prstGeom prst="rect">
            <a:avLst/>
          </a:prstGeom>
          <a:noFill/>
        </p:spPr>
        <p:txBody>
          <a:bodyPr wrap="square" rtlCol="0">
            <a:spAutoFit/>
          </a:bodyPr>
          <a:lstStyle/>
          <a:p>
            <a:r>
              <a:rPr lang="en-US" sz="1400" dirty="0"/>
              <a:t>SOCKET</a:t>
            </a:r>
          </a:p>
        </p:txBody>
      </p:sp>
      <p:sp>
        <p:nvSpPr>
          <p:cNvPr id="15" name="TextBox 14">
            <a:extLst>
              <a:ext uri="{FF2B5EF4-FFF2-40B4-BE49-F238E27FC236}">
                <a16:creationId xmlns:a16="http://schemas.microsoft.com/office/drawing/2014/main" id="{19F92E87-7898-4286-AB4F-F1D9424E4BA4}"/>
              </a:ext>
            </a:extLst>
          </p:cNvPr>
          <p:cNvSpPr txBox="1"/>
          <p:nvPr/>
        </p:nvSpPr>
        <p:spPr>
          <a:xfrm>
            <a:off x="4859628" y="2391177"/>
            <a:ext cx="6147516" cy="369332"/>
          </a:xfrm>
          <a:prstGeom prst="rect">
            <a:avLst/>
          </a:prstGeom>
          <a:noFill/>
          <a:ln>
            <a:solidFill>
              <a:schemeClr val="bg1">
                <a:lumMod val="75000"/>
              </a:schemeClr>
            </a:solidFill>
          </a:ln>
        </p:spPr>
        <p:txBody>
          <a:bodyPr wrap="square" rtlCol="0">
            <a:spAutoFit/>
          </a:bodyPr>
          <a:lstStyle/>
          <a:p>
            <a:r>
              <a:rPr lang="en-US" dirty="0">
                <a:latin typeface="Cascadia Mono" panose="020B0609020000020004" pitchFamily="49" charset="0"/>
                <a:cs typeface="Cascadia Mono" panose="020B0609020000020004" pitchFamily="49" charset="0"/>
              </a:rPr>
              <a:t>(</a:t>
            </a:r>
            <a:r>
              <a:rPr lang="en-US" dirty="0" err="1">
                <a:latin typeface="Cascadia Mono" panose="020B0609020000020004" pitchFamily="49" charset="0"/>
                <a:cs typeface="Cascadia Mono" panose="020B0609020000020004" pitchFamily="49" charset="0"/>
              </a:rPr>
              <a:t>todo</a:t>
            </a:r>
            <a:r>
              <a:rPr lang="en-US" dirty="0">
                <a:latin typeface="Cascadia Mono" panose="020B0609020000020004" pitchFamily="49" charset="0"/>
                <a:cs typeface="Cascadia Mono" panose="020B0609020000020004" pitchFamily="49" charset="0"/>
              </a:rPr>
              <a:t>: response message)</a:t>
            </a:r>
          </a:p>
        </p:txBody>
      </p:sp>
    </p:spTree>
    <p:extLst>
      <p:ext uri="{BB962C8B-B14F-4D97-AF65-F5344CB8AC3E}">
        <p14:creationId xmlns:p14="http://schemas.microsoft.com/office/powerpoint/2010/main" val="299361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E501034-9D21-0114-6116-396C8166174E}"/>
              </a:ext>
            </a:extLst>
          </p:cNvPr>
          <p:cNvPicPr>
            <a:picLocks noChangeAspect="1"/>
          </p:cNvPicPr>
          <p:nvPr/>
        </p:nvPicPr>
        <p:blipFill>
          <a:blip r:embed="rId2"/>
          <a:stretch>
            <a:fillRect/>
          </a:stretch>
        </p:blipFill>
        <p:spPr>
          <a:xfrm>
            <a:off x="0" y="928687"/>
            <a:ext cx="12192000" cy="5000625"/>
          </a:xfrm>
          <a:prstGeom prst="rect">
            <a:avLst/>
          </a:prstGeom>
        </p:spPr>
      </p:pic>
    </p:spTree>
    <p:extLst>
      <p:ext uri="{BB962C8B-B14F-4D97-AF65-F5344CB8AC3E}">
        <p14:creationId xmlns:p14="http://schemas.microsoft.com/office/powerpoint/2010/main" val="8682472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5A6FDF-427F-00EE-8FC4-AEE322883C96}"/>
              </a:ext>
            </a:extLst>
          </p:cNvPr>
          <p:cNvPicPr>
            <a:picLocks noChangeAspect="1"/>
          </p:cNvPicPr>
          <p:nvPr/>
        </p:nvPicPr>
        <p:blipFill>
          <a:blip r:embed="rId2"/>
          <a:stretch>
            <a:fillRect/>
          </a:stretch>
        </p:blipFill>
        <p:spPr>
          <a:xfrm>
            <a:off x="2092674" y="2032870"/>
            <a:ext cx="8006652" cy="2792259"/>
          </a:xfrm>
          <a:prstGeom prst="rect">
            <a:avLst/>
          </a:prstGeom>
        </p:spPr>
      </p:pic>
      <mc:AlternateContent xmlns:mc="http://schemas.openxmlformats.org/markup-compatibility/2006">
        <mc:Choice xmlns:p14="http://schemas.microsoft.com/office/powerpoint/2010/main" Requires="p14">
          <p:contentPart p14:bwMode="auto" r:id="rId3">
            <p14:nvContentPartPr>
              <p14:cNvPr id="6" name="Ink 5">
                <a:extLst>
                  <a:ext uri="{FF2B5EF4-FFF2-40B4-BE49-F238E27FC236}">
                    <a16:creationId xmlns:a16="http://schemas.microsoft.com/office/drawing/2014/main" id="{D77CF8FA-8B44-11A8-81BC-423C455613E8}"/>
                  </a:ext>
                </a:extLst>
              </p14:cNvPr>
              <p14:cNvContentPartPr/>
              <p14:nvPr/>
            </p14:nvContentPartPr>
            <p14:xfrm>
              <a:off x="4524688" y="3953611"/>
              <a:ext cx="1124640" cy="12960"/>
            </p14:xfrm>
          </p:contentPart>
        </mc:Choice>
        <mc:Fallback>
          <p:pic>
            <p:nvPicPr>
              <p:cNvPr id="6" name="Ink 5">
                <a:extLst>
                  <a:ext uri="{FF2B5EF4-FFF2-40B4-BE49-F238E27FC236}">
                    <a16:creationId xmlns:a16="http://schemas.microsoft.com/office/drawing/2014/main" id="{D77CF8FA-8B44-11A8-81BC-423C455613E8}"/>
                  </a:ext>
                </a:extLst>
              </p:cNvPr>
              <p:cNvPicPr/>
              <p:nvPr/>
            </p:nvPicPr>
            <p:blipFill>
              <a:blip r:embed="rId4"/>
              <a:stretch>
                <a:fillRect/>
              </a:stretch>
            </p:blipFill>
            <p:spPr>
              <a:xfrm>
                <a:off x="4471048" y="3845971"/>
                <a:ext cx="1232280" cy="228600"/>
              </a:xfrm>
              <a:prstGeom prst="rect">
                <a:avLst/>
              </a:prstGeom>
            </p:spPr>
          </p:pic>
        </mc:Fallback>
      </mc:AlternateContent>
    </p:spTree>
    <p:extLst>
      <p:ext uri="{BB962C8B-B14F-4D97-AF65-F5344CB8AC3E}">
        <p14:creationId xmlns:p14="http://schemas.microsoft.com/office/powerpoint/2010/main" val="37393487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57113B-4E3D-27FE-F821-DC82EAAC310B}"/>
              </a:ext>
            </a:extLst>
          </p:cNvPr>
          <p:cNvPicPr>
            <a:picLocks noChangeAspect="1"/>
          </p:cNvPicPr>
          <p:nvPr/>
        </p:nvPicPr>
        <p:blipFill>
          <a:blip r:embed="rId2"/>
          <a:stretch>
            <a:fillRect/>
          </a:stretch>
        </p:blipFill>
        <p:spPr>
          <a:xfrm>
            <a:off x="276811" y="516627"/>
            <a:ext cx="11638377" cy="5519271"/>
          </a:xfrm>
          <a:prstGeom prst="rect">
            <a:avLst/>
          </a:prstGeom>
        </p:spPr>
      </p:pic>
    </p:spTree>
    <p:extLst>
      <p:ext uri="{BB962C8B-B14F-4D97-AF65-F5344CB8AC3E}">
        <p14:creationId xmlns:p14="http://schemas.microsoft.com/office/powerpoint/2010/main" val="11006098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5A6FDF-427F-00EE-8FC4-AEE322883C96}"/>
              </a:ext>
            </a:extLst>
          </p:cNvPr>
          <p:cNvPicPr>
            <a:picLocks noChangeAspect="1"/>
          </p:cNvPicPr>
          <p:nvPr/>
        </p:nvPicPr>
        <p:blipFill>
          <a:blip r:embed="rId2"/>
          <a:stretch>
            <a:fillRect/>
          </a:stretch>
        </p:blipFill>
        <p:spPr>
          <a:xfrm>
            <a:off x="2092674" y="2032870"/>
            <a:ext cx="8006652" cy="2792259"/>
          </a:xfrm>
          <a:prstGeom prst="rect">
            <a:avLst/>
          </a:prstGeom>
        </p:spPr>
      </p:pic>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FF1A6BD2-4B36-7B44-1D01-5282E8E9C1B7}"/>
                  </a:ext>
                </a:extLst>
              </p14:cNvPr>
              <p14:cNvContentPartPr/>
              <p14:nvPr/>
            </p14:nvContentPartPr>
            <p14:xfrm>
              <a:off x="4472848" y="4120291"/>
              <a:ext cx="2441880" cy="61200"/>
            </p14:xfrm>
          </p:contentPart>
        </mc:Choice>
        <mc:Fallback>
          <p:pic>
            <p:nvPicPr>
              <p:cNvPr id="2" name="Ink 1">
                <a:extLst>
                  <a:ext uri="{FF2B5EF4-FFF2-40B4-BE49-F238E27FC236}">
                    <a16:creationId xmlns:a16="http://schemas.microsoft.com/office/drawing/2014/main" id="{FF1A6BD2-4B36-7B44-1D01-5282E8E9C1B7}"/>
                  </a:ext>
                </a:extLst>
              </p:cNvPr>
              <p:cNvPicPr/>
              <p:nvPr/>
            </p:nvPicPr>
            <p:blipFill>
              <a:blip r:embed="rId4"/>
              <a:stretch>
                <a:fillRect/>
              </a:stretch>
            </p:blipFill>
            <p:spPr>
              <a:xfrm>
                <a:off x="4419208" y="4012651"/>
                <a:ext cx="2549520" cy="276840"/>
              </a:xfrm>
              <a:prstGeom prst="rect">
                <a:avLst/>
              </a:prstGeom>
            </p:spPr>
          </p:pic>
        </mc:Fallback>
      </mc:AlternateContent>
    </p:spTree>
    <p:extLst>
      <p:ext uri="{BB962C8B-B14F-4D97-AF65-F5344CB8AC3E}">
        <p14:creationId xmlns:p14="http://schemas.microsoft.com/office/powerpoint/2010/main" val="40706543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EA553C-66A6-0688-6704-504238636E7D}"/>
              </a:ext>
            </a:extLst>
          </p:cNvPr>
          <p:cNvPicPr>
            <a:picLocks noChangeAspect="1"/>
          </p:cNvPicPr>
          <p:nvPr/>
        </p:nvPicPr>
        <p:blipFill>
          <a:blip r:embed="rId2"/>
          <a:stretch>
            <a:fillRect/>
          </a:stretch>
        </p:blipFill>
        <p:spPr>
          <a:xfrm>
            <a:off x="0" y="1019004"/>
            <a:ext cx="12192000" cy="4819991"/>
          </a:xfrm>
          <a:prstGeom prst="rect">
            <a:avLst/>
          </a:prstGeom>
        </p:spPr>
      </p:pic>
    </p:spTree>
    <p:extLst>
      <p:ext uri="{BB962C8B-B14F-4D97-AF65-F5344CB8AC3E}">
        <p14:creationId xmlns:p14="http://schemas.microsoft.com/office/powerpoint/2010/main" val="4163700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D1288B-F6D7-3DEF-911B-8F5ECA992EFA}"/>
              </a:ext>
            </a:extLst>
          </p:cNvPr>
          <p:cNvPicPr>
            <a:picLocks noChangeAspect="1"/>
          </p:cNvPicPr>
          <p:nvPr/>
        </p:nvPicPr>
        <p:blipFill>
          <a:blip r:embed="rId2"/>
          <a:stretch>
            <a:fillRect/>
          </a:stretch>
        </p:blipFill>
        <p:spPr>
          <a:xfrm>
            <a:off x="-619748" y="0"/>
            <a:ext cx="12811748" cy="6858000"/>
          </a:xfrm>
          <a:prstGeom prst="rect">
            <a:avLst/>
          </a:prstGeom>
        </p:spPr>
      </p:pic>
    </p:spTree>
    <p:extLst>
      <p:ext uri="{BB962C8B-B14F-4D97-AF65-F5344CB8AC3E}">
        <p14:creationId xmlns:p14="http://schemas.microsoft.com/office/powerpoint/2010/main" val="2079389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5A6FDF-427F-00EE-8FC4-AEE322883C96}"/>
              </a:ext>
            </a:extLst>
          </p:cNvPr>
          <p:cNvPicPr>
            <a:picLocks noChangeAspect="1"/>
          </p:cNvPicPr>
          <p:nvPr/>
        </p:nvPicPr>
        <p:blipFill>
          <a:blip r:embed="rId2"/>
          <a:stretch>
            <a:fillRect/>
          </a:stretch>
        </p:blipFill>
        <p:spPr>
          <a:xfrm>
            <a:off x="2092674" y="1698019"/>
            <a:ext cx="8006652" cy="2792259"/>
          </a:xfrm>
          <a:prstGeom prst="rect">
            <a:avLst/>
          </a:prstGeom>
        </p:spPr>
      </p:pic>
    </p:spTree>
    <p:extLst>
      <p:ext uri="{BB962C8B-B14F-4D97-AF65-F5344CB8AC3E}">
        <p14:creationId xmlns:p14="http://schemas.microsoft.com/office/powerpoint/2010/main" val="32128614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ADA93B-9A14-1B8D-382A-55C8BCC7F267}"/>
              </a:ext>
            </a:extLst>
          </p:cNvPr>
          <p:cNvPicPr>
            <a:picLocks noChangeAspect="1"/>
          </p:cNvPicPr>
          <p:nvPr/>
        </p:nvPicPr>
        <p:blipFill>
          <a:blip r:embed="rId2"/>
          <a:stretch>
            <a:fillRect/>
          </a:stretch>
        </p:blipFill>
        <p:spPr>
          <a:xfrm>
            <a:off x="4309799" y="848932"/>
            <a:ext cx="3572401" cy="5160135"/>
          </a:xfrm>
          <a:prstGeom prst="rect">
            <a:avLst/>
          </a:prstGeom>
        </p:spPr>
      </p:pic>
    </p:spTree>
    <p:extLst>
      <p:ext uri="{BB962C8B-B14F-4D97-AF65-F5344CB8AC3E}">
        <p14:creationId xmlns:p14="http://schemas.microsoft.com/office/powerpoint/2010/main" val="824407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D1288B-F6D7-3DEF-911B-8F5ECA992EFA}"/>
              </a:ext>
            </a:extLst>
          </p:cNvPr>
          <p:cNvPicPr>
            <a:picLocks noChangeAspect="1"/>
          </p:cNvPicPr>
          <p:nvPr/>
        </p:nvPicPr>
        <p:blipFill>
          <a:blip r:embed="rId2">
            <a:duotone>
              <a:schemeClr val="bg2">
                <a:shade val="45000"/>
                <a:satMod val="135000"/>
              </a:schemeClr>
              <a:prstClr val="white"/>
            </a:duotone>
          </a:blip>
          <a:stretch>
            <a:fillRect/>
          </a:stretch>
        </p:blipFill>
        <p:spPr>
          <a:xfrm>
            <a:off x="-619748" y="0"/>
            <a:ext cx="12811748" cy="6858000"/>
          </a:xfrm>
          <a:prstGeom prst="rect">
            <a:avLst/>
          </a:prstGeom>
        </p:spPr>
      </p:pic>
      <p:sp>
        <p:nvSpPr>
          <p:cNvPr id="6" name="TextBox 5">
            <a:extLst>
              <a:ext uri="{FF2B5EF4-FFF2-40B4-BE49-F238E27FC236}">
                <a16:creationId xmlns:a16="http://schemas.microsoft.com/office/drawing/2014/main" id="{8F9946CD-3337-CAB0-D82A-BE56C8169005}"/>
              </a:ext>
            </a:extLst>
          </p:cNvPr>
          <p:cNvSpPr txBox="1"/>
          <p:nvPr/>
        </p:nvSpPr>
        <p:spPr>
          <a:xfrm>
            <a:off x="3741458" y="1997838"/>
            <a:ext cx="8150079" cy="2862322"/>
          </a:xfrm>
          <a:prstGeom prst="rect">
            <a:avLst/>
          </a:prstGeom>
          <a:noFill/>
        </p:spPr>
        <p:txBody>
          <a:bodyPr wrap="square">
            <a:spAutoFit/>
          </a:bodyPr>
          <a:lstStyle/>
          <a:p>
            <a:r>
              <a:rPr lang="en-US" sz="2000" b="1" dirty="0"/>
              <a:t>The CS 431/531 Web Server Design course focuses on complete understanding of the Hypertext Transfer Protocol (HTTP) and implementation of a web server (not a web application). The course is programming intensive, prerequisites include the understanding of network (socket) programming. Students in this course decide their own implementation language within the Unix/Linux environment; the lectures are about HTTP and not about any particular programming language.</a:t>
            </a:r>
          </a:p>
        </p:txBody>
      </p:sp>
      <p:sp>
        <p:nvSpPr>
          <p:cNvPr id="8" name="TextBox 7">
            <a:extLst>
              <a:ext uri="{FF2B5EF4-FFF2-40B4-BE49-F238E27FC236}">
                <a16:creationId xmlns:a16="http://schemas.microsoft.com/office/drawing/2014/main" id="{642DCC81-FA23-F8EC-9516-ACAD2F5058A2}"/>
              </a:ext>
            </a:extLst>
          </p:cNvPr>
          <p:cNvSpPr txBox="1"/>
          <p:nvPr/>
        </p:nvSpPr>
        <p:spPr>
          <a:xfrm>
            <a:off x="369807" y="3105834"/>
            <a:ext cx="6457136" cy="646331"/>
          </a:xfrm>
          <a:prstGeom prst="rect">
            <a:avLst/>
          </a:prstGeom>
          <a:noFill/>
        </p:spPr>
        <p:txBody>
          <a:bodyPr wrap="square">
            <a:spAutoFit/>
          </a:bodyPr>
          <a:lstStyle/>
          <a:p>
            <a:r>
              <a:rPr lang="en-US" sz="3600" b="1" dirty="0"/>
              <a:t>CS 431/531 </a:t>
            </a:r>
            <a:endParaRPr lang="en-US" sz="3600" dirty="0"/>
          </a:p>
        </p:txBody>
      </p:sp>
    </p:spTree>
    <p:extLst>
      <p:ext uri="{BB962C8B-B14F-4D97-AF65-F5344CB8AC3E}">
        <p14:creationId xmlns:p14="http://schemas.microsoft.com/office/powerpoint/2010/main" val="13571350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6C50B0-69AA-647E-6154-9828A2361BA2}"/>
              </a:ext>
            </a:extLst>
          </p:cNvPr>
          <p:cNvSpPr/>
          <p:nvPr/>
        </p:nvSpPr>
        <p:spPr>
          <a:xfrm>
            <a:off x="841829" y="870857"/>
            <a:ext cx="1596571"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p:txBody>
      </p:sp>
      <p:sp>
        <p:nvSpPr>
          <p:cNvPr id="3" name="Rectangle 2">
            <a:extLst>
              <a:ext uri="{FF2B5EF4-FFF2-40B4-BE49-F238E27FC236}">
                <a16:creationId xmlns:a16="http://schemas.microsoft.com/office/drawing/2014/main" id="{0EEE7F52-6B13-CDF3-EB7E-B6482FDAB413}"/>
              </a:ext>
            </a:extLst>
          </p:cNvPr>
          <p:cNvSpPr/>
          <p:nvPr/>
        </p:nvSpPr>
        <p:spPr>
          <a:xfrm>
            <a:off x="9935029" y="870857"/>
            <a:ext cx="1596571"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Server</a:t>
            </a:r>
          </a:p>
        </p:txBody>
      </p:sp>
    </p:spTree>
    <p:extLst>
      <p:ext uri="{BB962C8B-B14F-4D97-AF65-F5344CB8AC3E}">
        <p14:creationId xmlns:p14="http://schemas.microsoft.com/office/powerpoint/2010/main" val="3898935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6C50B0-69AA-647E-6154-9828A2361BA2}"/>
              </a:ext>
            </a:extLst>
          </p:cNvPr>
          <p:cNvSpPr/>
          <p:nvPr/>
        </p:nvSpPr>
        <p:spPr>
          <a:xfrm>
            <a:off x="841829" y="870857"/>
            <a:ext cx="1596571"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p:txBody>
      </p:sp>
      <p:sp>
        <p:nvSpPr>
          <p:cNvPr id="3" name="Rectangle 2">
            <a:extLst>
              <a:ext uri="{FF2B5EF4-FFF2-40B4-BE49-F238E27FC236}">
                <a16:creationId xmlns:a16="http://schemas.microsoft.com/office/drawing/2014/main" id="{0EEE7F52-6B13-CDF3-EB7E-B6482FDAB413}"/>
              </a:ext>
            </a:extLst>
          </p:cNvPr>
          <p:cNvSpPr/>
          <p:nvPr/>
        </p:nvSpPr>
        <p:spPr>
          <a:xfrm>
            <a:off x="9935029" y="870857"/>
            <a:ext cx="1596571"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Server</a:t>
            </a:r>
          </a:p>
        </p:txBody>
      </p:sp>
      <p:sp>
        <p:nvSpPr>
          <p:cNvPr id="4" name="Arrow: Right 3">
            <a:extLst>
              <a:ext uri="{FF2B5EF4-FFF2-40B4-BE49-F238E27FC236}">
                <a16:creationId xmlns:a16="http://schemas.microsoft.com/office/drawing/2014/main" id="{B664EDED-4A4B-355B-3DBD-0684D0FBF124}"/>
              </a:ext>
            </a:extLst>
          </p:cNvPr>
          <p:cNvSpPr/>
          <p:nvPr/>
        </p:nvSpPr>
        <p:spPr>
          <a:xfrm>
            <a:off x="2757715" y="1342571"/>
            <a:ext cx="7003143" cy="544286"/>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Request</a:t>
            </a:r>
          </a:p>
        </p:txBody>
      </p:sp>
      <p:sp>
        <p:nvSpPr>
          <p:cNvPr id="5" name="Arrow: Left 4">
            <a:extLst>
              <a:ext uri="{FF2B5EF4-FFF2-40B4-BE49-F238E27FC236}">
                <a16:creationId xmlns:a16="http://schemas.microsoft.com/office/drawing/2014/main" id="{71452623-169F-7C51-D27D-A0260955A824}"/>
              </a:ext>
            </a:extLst>
          </p:cNvPr>
          <p:cNvSpPr/>
          <p:nvPr/>
        </p:nvSpPr>
        <p:spPr>
          <a:xfrm>
            <a:off x="2757715" y="1886857"/>
            <a:ext cx="7003143" cy="544286"/>
          </a:xfrm>
          <a:prstGeom prst="lef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Response</a:t>
            </a:r>
          </a:p>
        </p:txBody>
      </p:sp>
    </p:spTree>
    <p:extLst>
      <p:ext uri="{BB962C8B-B14F-4D97-AF65-F5344CB8AC3E}">
        <p14:creationId xmlns:p14="http://schemas.microsoft.com/office/powerpoint/2010/main" val="1289972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6C50B0-69AA-647E-6154-9828A2361BA2}"/>
              </a:ext>
            </a:extLst>
          </p:cNvPr>
          <p:cNvSpPr/>
          <p:nvPr/>
        </p:nvSpPr>
        <p:spPr>
          <a:xfrm>
            <a:off x="841829" y="870857"/>
            <a:ext cx="1596571"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p:txBody>
      </p:sp>
      <p:sp>
        <p:nvSpPr>
          <p:cNvPr id="3" name="Rectangle 2">
            <a:extLst>
              <a:ext uri="{FF2B5EF4-FFF2-40B4-BE49-F238E27FC236}">
                <a16:creationId xmlns:a16="http://schemas.microsoft.com/office/drawing/2014/main" id="{0EEE7F52-6B13-CDF3-EB7E-B6482FDAB413}"/>
              </a:ext>
            </a:extLst>
          </p:cNvPr>
          <p:cNvSpPr/>
          <p:nvPr/>
        </p:nvSpPr>
        <p:spPr>
          <a:xfrm>
            <a:off x="9935029" y="870857"/>
            <a:ext cx="1596571"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Server</a:t>
            </a:r>
          </a:p>
        </p:txBody>
      </p:sp>
      <p:sp>
        <p:nvSpPr>
          <p:cNvPr id="4" name="Arrow: Right 3">
            <a:extLst>
              <a:ext uri="{FF2B5EF4-FFF2-40B4-BE49-F238E27FC236}">
                <a16:creationId xmlns:a16="http://schemas.microsoft.com/office/drawing/2014/main" id="{B664EDED-4A4B-355B-3DBD-0684D0FBF124}"/>
              </a:ext>
            </a:extLst>
          </p:cNvPr>
          <p:cNvSpPr/>
          <p:nvPr/>
        </p:nvSpPr>
        <p:spPr>
          <a:xfrm>
            <a:off x="2757715" y="1342571"/>
            <a:ext cx="7003143" cy="544286"/>
          </a:xfrm>
          <a:prstGeom prst="rightArrow">
            <a:avLst/>
          </a:prstGeom>
          <a:ln w="76200">
            <a:solidFill>
              <a:srgbClr val="FFFF00"/>
            </a:solid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Request</a:t>
            </a:r>
          </a:p>
        </p:txBody>
      </p:sp>
      <p:sp>
        <p:nvSpPr>
          <p:cNvPr id="5" name="Arrow: Left 4">
            <a:extLst>
              <a:ext uri="{FF2B5EF4-FFF2-40B4-BE49-F238E27FC236}">
                <a16:creationId xmlns:a16="http://schemas.microsoft.com/office/drawing/2014/main" id="{71452623-169F-7C51-D27D-A0260955A824}"/>
              </a:ext>
            </a:extLst>
          </p:cNvPr>
          <p:cNvSpPr/>
          <p:nvPr/>
        </p:nvSpPr>
        <p:spPr>
          <a:xfrm>
            <a:off x="2757715" y="1886857"/>
            <a:ext cx="7003143" cy="544286"/>
          </a:xfrm>
          <a:prstGeom prst="lef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Response</a:t>
            </a:r>
          </a:p>
        </p:txBody>
      </p:sp>
      <p:sp>
        <p:nvSpPr>
          <p:cNvPr id="6" name="TextBox 5">
            <a:extLst>
              <a:ext uri="{FF2B5EF4-FFF2-40B4-BE49-F238E27FC236}">
                <a16:creationId xmlns:a16="http://schemas.microsoft.com/office/drawing/2014/main" id="{16FDAA7A-A07A-767F-210C-BE79A7AB7587}"/>
              </a:ext>
            </a:extLst>
          </p:cNvPr>
          <p:cNvSpPr txBox="1"/>
          <p:nvPr/>
        </p:nvSpPr>
        <p:spPr>
          <a:xfrm>
            <a:off x="2964543" y="2859314"/>
            <a:ext cx="6589486" cy="203132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i="1" dirty="0"/>
              <a:t>A client sends an HTTP request to a server in the form of a request message, beginning with a request-line that includes a method, URI, and protocol version (Section 3.1.1), followed by header fields containing request modifiers, client information, and representation metadata (Section 3.2), an empty line to indicate the end of the header section, and finally a message body containing the payload body (if any, Section 3.3).</a:t>
            </a:r>
          </a:p>
        </p:txBody>
      </p:sp>
      <p:sp>
        <p:nvSpPr>
          <p:cNvPr id="8" name="TextBox 7">
            <a:extLst>
              <a:ext uri="{FF2B5EF4-FFF2-40B4-BE49-F238E27FC236}">
                <a16:creationId xmlns:a16="http://schemas.microsoft.com/office/drawing/2014/main" id="{A6C275DE-91D8-4222-3051-D98210EA19C1}"/>
              </a:ext>
            </a:extLst>
          </p:cNvPr>
          <p:cNvSpPr txBox="1"/>
          <p:nvPr/>
        </p:nvSpPr>
        <p:spPr>
          <a:xfrm>
            <a:off x="2964543" y="5134144"/>
            <a:ext cx="6589486" cy="369332"/>
          </a:xfrm>
          <a:prstGeom prst="rect">
            <a:avLst/>
          </a:prstGeom>
          <a:noFill/>
        </p:spPr>
        <p:txBody>
          <a:bodyPr wrap="square">
            <a:spAutoFit/>
          </a:bodyPr>
          <a:lstStyle/>
          <a:p>
            <a:pPr algn="ctr"/>
            <a:r>
              <a:rPr lang="en-US" i="1" dirty="0"/>
              <a:t>RFC-7230</a:t>
            </a:r>
          </a:p>
        </p:txBody>
      </p:sp>
    </p:spTree>
    <p:extLst>
      <p:ext uri="{BB962C8B-B14F-4D97-AF65-F5344CB8AC3E}">
        <p14:creationId xmlns:p14="http://schemas.microsoft.com/office/powerpoint/2010/main" val="2358601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6C50B0-69AA-647E-6154-9828A2361BA2}"/>
              </a:ext>
            </a:extLst>
          </p:cNvPr>
          <p:cNvSpPr/>
          <p:nvPr/>
        </p:nvSpPr>
        <p:spPr>
          <a:xfrm>
            <a:off x="841829" y="870857"/>
            <a:ext cx="1596571"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p:txBody>
      </p:sp>
      <p:sp>
        <p:nvSpPr>
          <p:cNvPr id="3" name="Rectangle 2">
            <a:extLst>
              <a:ext uri="{FF2B5EF4-FFF2-40B4-BE49-F238E27FC236}">
                <a16:creationId xmlns:a16="http://schemas.microsoft.com/office/drawing/2014/main" id="{0EEE7F52-6B13-CDF3-EB7E-B6482FDAB413}"/>
              </a:ext>
            </a:extLst>
          </p:cNvPr>
          <p:cNvSpPr/>
          <p:nvPr/>
        </p:nvSpPr>
        <p:spPr>
          <a:xfrm>
            <a:off x="9935029" y="870857"/>
            <a:ext cx="1596571"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Server</a:t>
            </a:r>
          </a:p>
        </p:txBody>
      </p:sp>
      <p:sp>
        <p:nvSpPr>
          <p:cNvPr id="4" name="Arrow: Right 3">
            <a:extLst>
              <a:ext uri="{FF2B5EF4-FFF2-40B4-BE49-F238E27FC236}">
                <a16:creationId xmlns:a16="http://schemas.microsoft.com/office/drawing/2014/main" id="{B664EDED-4A4B-355B-3DBD-0684D0FBF124}"/>
              </a:ext>
            </a:extLst>
          </p:cNvPr>
          <p:cNvSpPr/>
          <p:nvPr/>
        </p:nvSpPr>
        <p:spPr>
          <a:xfrm>
            <a:off x="2757715" y="1342571"/>
            <a:ext cx="7003143" cy="544286"/>
          </a:xfrm>
          <a:prstGeom prst="rightArrow">
            <a:avLst/>
          </a:prstGeom>
          <a:ln w="6350">
            <a:solidFill>
              <a:schemeClr val="tx1"/>
            </a:solid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Request</a:t>
            </a:r>
          </a:p>
        </p:txBody>
      </p:sp>
      <p:sp>
        <p:nvSpPr>
          <p:cNvPr id="5" name="Arrow: Left 4">
            <a:extLst>
              <a:ext uri="{FF2B5EF4-FFF2-40B4-BE49-F238E27FC236}">
                <a16:creationId xmlns:a16="http://schemas.microsoft.com/office/drawing/2014/main" id="{71452623-169F-7C51-D27D-A0260955A824}"/>
              </a:ext>
            </a:extLst>
          </p:cNvPr>
          <p:cNvSpPr/>
          <p:nvPr/>
        </p:nvSpPr>
        <p:spPr>
          <a:xfrm>
            <a:off x="2757715" y="1886857"/>
            <a:ext cx="7003143" cy="544286"/>
          </a:xfrm>
          <a:prstGeom prst="leftArrow">
            <a:avLst/>
          </a:prstGeom>
          <a:ln w="76200">
            <a:solidFill>
              <a:srgbClr val="FFFF00"/>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Response</a:t>
            </a:r>
          </a:p>
        </p:txBody>
      </p:sp>
      <p:sp>
        <p:nvSpPr>
          <p:cNvPr id="6" name="TextBox 5">
            <a:extLst>
              <a:ext uri="{FF2B5EF4-FFF2-40B4-BE49-F238E27FC236}">
                <a16:creationId xmlns:a16="http://schemas.microsoft.com/office/drawing/2014/main" id="{16FDAA7A-A07A-767F-210C-BE79A7AB7587}"/>
              </a:ext>
            </a:extLst>
          </p:cNvPr>
          <p:cNvSpPr txBox="1"/>
          <p:nvPr/>
        </p:nvSpPr>
        <p:spPr>
          <a:xfrm>
            <a:off x="2964543" y="2859314"/>
            <a:ext cx="6589486" cy="2585323"/>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i="1" dirty="0"/>
              <a:t>A server responds to a client's request by sending one or more HTTP response messages, each beginning with a status line that includes the protocol version, a success or error code, and textual reason phrase (Section 3.1.2), possibly followed by header fields containing server information, resource metadata, and representation metadata (Section 3.2), an empty line to indicate the end of the header section, and finally a message body containing the payload body (if any, Section 3.3).</a:t>
            </a:r>
          </a:p>
        </p:txBody>
      </p:sp>
      <p:sp>
        <p:nvSpPr>
          <p:cNvPr id="7" name="TextBox 6">
            <a:extLst>
              <a:ext uri="{FF2B5EF4-FFF2-40B4-BE49-F238E27FC236}">
                <a16:creationId xmlns:a16="http://schemas.microsoft.com/office/drawing/2014/main" id="{4FE2CED4-CF35-5F36-9777-D4EDAAD89FDB}"/>
              </a:ext>
            </a:extLst>
          </p:cNvPr>
          <p:cNvSpPr txBox="1"/>
          <p:nvPr/>
        </p:nvSpPr>
        <p:spPr>
          <a:xfrm>
            <a:off x="2964543" y="5503476"/>
            <a:ext cx="6589486" cy="369332"/>
          </a:xfrm>
          <a:prstGeom prst="rect">
            <a:avLst/>
          </a:prstGeom>
          <a:noFill/>
        </p:spPr>
        <p:txBody>
          <a:bodyPr wrap="square">
            <a:spAutoFit/>
          </a:bodyPr>
          <a:lstStyle/>
          <a:p>
            <a:pPr algn="ctr"/>
            <a:r>
              <a:rPr lang="en-US" i="1" dirty="0"/>
              <a:t>RFC-7230</a:t>
            </a:r>
          </a:p>
        </p:txBody>
      </p:sp>
    </p:spTree>
    <p:extLst>
      <p:ext uri="{BB962C8B-B14F-4D97-AF65-F5344CB8AC3E}">
        <p14:creationId xmlns:p14="http://schemas.microsoft.com/office/powerpoint/2010/main" val="3643116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E57E9-15FC-2E5D-541C-12BC48D4C21E}"/>
              </a:ext>
            </a:extLst>
          </p:cNvPr>
          <p:cNvSpPr>
            <a:spLocks noGrp="1"/>
          </p:cNvSpPr>
          <p:nvPr>
            <p:ph type="title"/>
          </p:nvPr>
        </p:nvSpPr>
        <p:spPr/>
        <p:txBody>
          <a:bodyPr/>
          <a:lstStyle/>
          <a:p>
            <a:r>
              <a:rPr lang="en-US" dirty="0"/>
              <a:t>RFCs</a:t>
            </a:r>
          </a:p>
        </p:txBody>
      </p:sp>
      <p:sp>
        <p:nvSpPr>
          <p:cNvPr id="3" name="Content Placeholder 2">
            <a:extLst>
              <a:ext uri="{FF2B5EF4-FFF2-40B4-BE49-F238E27FC236}">
                <a16:creationId xmlns:a16="http://schemas.microsoft.com/office/drawing/2014/main" id="{A3B7B586-AC89-F74E-759F-9B54D211F58E}"/>
              </a:ext>
            </a:extLst>
          </p:cNvPr>
          <p:cNvSpPr>
            <a:spLocks noGrp="1"/>
          </p:cNvSpPr>
          <p:nvPr>
            <p:ph idx="1"/>
          </p:nvPr>
        </p:nvSpPr>
        <p:spPr/>
        <p:txBody>
          <a:bodyPr/>
          <a:lstStyle/>
          <a:p>
            <a:r>
              <a:rPr lang="en-US" dirty="0"/>
              <a:t>Request for Comments</a:t>
            </a:r>
          </a:p>
          <a:p>
            <a:r>
              <a:rPr lang="en-US" dirty="0"/>
              <a:t>Drafts by working groups of computer scientists and </a:t>
            </a:r>
            <a:r>
              <a:rPr lang="en-US" dirty="0" err="1"/>
              <a:t>practicioners</a:t>
            </a:r>
            <a:r>
              <a:rPr lang="en-US" dirty="0"/>
              <a:t> on agreed ways things should work</a:t>
            </a:r>
          </a:p>
          <a:p>
            <a:endParaRPr lang="en-US" dirty="0"/>
          </a:p>
          <a:p>
            <a:r>
              <a:rPr lang="en-US" dirty="0"/>
              <a:t>RFC 7230: (HTTP/1.1): Message Syntax and Routing</a:t>
            </a:r>
          </a:p>
          <a:p>
            <a:r>
              <a:rPr lang="en-US" dirty="0"/>
              <a:t>RFC 7231: (HTTP/1.1): Semantics and Content) </a:t>
            </a:r>
          </a:p>
        </p:txBody>
      </p:sp>
    </p:spTree>
    <p:extLst>
      <p:ext uri="{BB962C8B-B14F-4D97-AF65-F5344CB8AC3E}">
        <p14:creationId xmlns:p14="http://schemas.microsoft.com/office/powerpoint/2010/main" val="1687409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5D9393-D3F8-2F69-EB7E-2363659C8D74}"/>
              </a:ext>
            </a:extLst>
          </p:cNvPr>
          <p:cNvSpPr txBox="1"/>
          <p:nvPr/>
        </p:nvSpPr>
        <p:spPr>
          <a:xfrm>
            <a:off x="2457718" y="2459504"/>
            <a:ext cx="7276563" cy="1938992"/>
          </a:xfrm>
          <a:prstGeom prst="rect">
            <a:avLst/>
          </a:prstGeom>
          <a:noFill/>
        </p:spPr>
        <p:txBody>
          <a:bodyPr wrap="square" rtlCol="0">
            <a:spAutoFit/>
          </a:bodyPr>
          <a:lstStyle/>
          <a:p>
            <a:pPr algn="ctr"/>
            <a:r>
              <a:rPr lang="en-US" sz="6000" dirty="0"/>
              <a:t>What about </a:t>
            </a:r>
          </a:p>
          <a:p>
            <a:pPr algn="ctr"/>
            <a:r>
              <a:rPr lang="en-US" sz="6000" dirty="0"/>
              <a:t>HTTP/2 or HTTP/3?</a:t>
            </a:r>
          </a:p>
        </p:txBody>
      </p:sp>
      <p:sp>
        <p:nvSpPr>
          <p:cNvPr id="5" name="Callout: Line 4">
            <a:extLst>
              <a:ext uri="{FF2B5EF4-FFF2-40B4-BE49-F238E27FC236}">
                <a16:creationId xmlns:a16="http://schemas.microsoft.com/office/drawing/2014/main" id="{CC040F3A-6E8A-D00F-4367-6DCB8C3072A7}"/>
              </a:ext>
            </a:extLst>
          </p:cNvPr>
          <p:cNvSpPr/>
          <p:nvPr/>
        </p:nvSpPr>
        <p:spPr>
          <a:xfrm>
            <a:off x="1730062" y="4709375"/>
            <a:ext cx="2047741" cy="914400"/>
          </a:xfrm>
          <a:prstGeom prst="borderCallout1">
            <a:avLst>
              <a:gd name="adj1" fmla="val -3785"/>
              <a:gd name="adj2" fmla="val 45336"/>
              <a:gd name="adj3" fmla="val -87031"/>
              <a:gd name="adj4" fmla="val 7718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RFC 7540</a:t>
            </a:r>
          </a:p>
        </p:txBody>
      </p:sp>
      <p:sp>
        <p:nvSpPr>
          <p:cNvPr id="6" name="Callout: Line 5">
            <a:extLst>
              <a:ext uri="{FF2B5EF4-FFF2-40B4-BE49-F238E27FC236}">
                <a16:creationId xmlns:a16="http://schemas.microsoft.com/office/drawing/2014/main" id="{A8DB2F93-6BF7-922D-356B-1E8FB29CCDEA}"/>
              </a:ext>
            </a:extLst>
          </p:cNvPr>
          <p:cNvSpPr/>
          <p:nvPr/>
        </p:nvSpPr>
        <p:spPr>
          <a:xfrm>
            <a:off x="8605234" y="1545104"/>
            <a:ext cx="2047741" cy="914400"/>
          </a:xfrm>
          <a:prstGeom prst="borderCallout1">
            <a:avLst>
              <a:gd name="adj1" fmla="val 222976"/>
              <a:gd name="adj2" fmla="val -19863"/>
              <a:gd name="adj3" fmla="val 107335"/>
              <a:gd name="adj4" fmla="val 2770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RFC 9114</a:t>
            </a:r>
          </a:p>
        </p:txBody>
      </p:sp>
    </p:spTree>
    <p:extLst>
      <p:ext uri="{BB962C8B-B14F-4D97-AF65-F5344CB8AC3E}">
        <p14:creationId xmlns:p14="http://schemas.microsoft.com/office/powerpoint/2010/main" val="471744443"/>
      </p:ext>
    </p:extLst>
  </p:cSld>
  <p:clrMapOvr>
    <a:masterClrMapping/>
  </p:clrMapOvr>
</p:sld>
</file>

<file path=ppt/theme/theme1.xml><?xml version="1.0" encoding="utf-8"?>
<a:theme xmlns:a="http://schemas.openxmlformats.org/drawingml/2006/main" name="Tactics Slide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Ligurino + Proxima">
      <a:majorFont>
        <a:latin typeface="Ligurino Cd Rg"/>
        <a:ea typeface=""/>
        <a:cs typeface=""/>
      </a:majorFont>
      <a:minorFont>
        <a:latin typeface="Proxima Nova Cond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actics Slide Template" id="{48484BAA-98B9-480C-BE85-35E4F7285D2D}" vid="{FEBC8822-EB93-4D17-90E3-A0429EBC101F}"/>
    </a:ext>
  </a:extLst>
</a:theme>
</file>

<file path=docProps/app.xml><?xml version="1.0" encoding="utf-8"?>
<Properties xmlns="http://schemas.openxmlformats.org/officeDocument/2006/extended-properties" xmlns:vt="http://schemas.openxmlformats.org/officeDocument/2006/docPropsVTypes">
  <Template>Tactics Slide Template</Template>
  <TotalTime>5885</TotalTime>
  <Words>377</Words>
  <Application>Microsoft Office PowerPoint</Application>
  <PresentationFormat>Widescreen</PresentationFormat>
  <Paragraphs>46</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Cascadia Mono</vt:lpstr>
      <vt:lpstr>Ligurino Cd Rg</vt:lpstr>
      <vt:lpstr>Proxima Nova Cond Medium</vt:lpstr>
      <vt:lpstr>Tactics Slide Template</vt:lpstr>
      <vt:lpstr>Let’s Build A Simple Web Server From Scratch</vt:lpstr>
      <vt:lpstr>PowerPoint Presentation</vt:lpstr>
      <vt:lpstr>PowerPoint Presentation</vt:lpstr>
      <vt:lpstr>PowerPoint Presentation</vt:lpstr>
      <vt:lpstr>PowerPoint Presentation</vt:lpstr>
      <vt:lpstr>PowerPoint Presentation</vt:lpstr>
      <vt:lpstr>PowerPoint Presentation</vt:lpstr>
      <vt:lpstr>RFCs</vt:lpstr>
      <vt:lpstr>PowerPoint Presentation</vt:lpstr>
      <vt:lpstr>RFC Terminology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Let’s Build A Simple Web Server From Scratch</dc:title>
  <dc:creator>Kevin Griffin</dc:creator>
  <cp:lastModifiedBy>Kevin Griffin</cp:lastModifiedBy>
  <cp:revision>5</cp:revision>
  <dcterms:created xsi:type="dcterms:W3CDTF">2024-04-23T23:58:48Z</dcterms:created>
  <dcterms:modified xsi:type="dcterms:W3CDTF">2024-04-28T02:05:13Z</dcterms:modified>
</cp:coreProperties>
</file>

<file path=docProps/thumbnail.jpeg>
</file>